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674e668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Hello, we are team General Chal and we are going to analyze conversational data to find common factors among some specific clients and try to make a suggestion to improve lawyer-client engagement and legal services.</a:t>
            </a:r>
            <a:endParaRPr/>
          </a:p>
        </p:txBody>
      </p:sp>
      <p:sp>
        <p:nvSpPr>
          <p:cNvPr id="52" name="Google Shape;52;g22674e6685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674e6685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674e6685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674e6685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674e6685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674e6685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674e6685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674e66852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674e6685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674e66852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2674e66852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674e66852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674e66852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674e66852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674e66852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674e66852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Hello, we are team General Chal and we are going to analyze conversational data to find common factors among some specific clients and try to make a suggestion to improve lawyer-client engagement and legal services.</a:t>
            </a:r>
            <a:endParaRPr/>
          </a:p>
        </p:txBody>
      </p:sp>
      <p:sp>
        <p:nvSpPr>
          <p:cNvPr id="231" name="Google Shape;231;g22674e66852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674e6685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Our Contents are as follow. First, we are going to look at conversation between lawyer and client and find some words that are frequently used both in successful conversation situation and some failure conversation situation. From that, we will make a rubric and grade conversations through Python. In Part 2, we will find common factors on clients who have specific grade range with SQL  and visualize the data so that we can analyze them easier in part 3.</a:t>
            </a:r>
            <a:endParaRPr/>
          </a:p>
          <a:p>
            <a:pPr indent="0" lvl="0" marL="0" rtl="0" algn="l">
              <a:spcBef>
                <a:spcPts val="0"/>
              </a:spcBef>
              <a:spcAft>
                <a:spcPts val="0"/>
              </a:spcAft>
              <a:buClr>
                <a:schemeClr val="dk1"/>
              </a:buClr>
              <a:buSzPts val="1100"/>
              <a:buFont typeface="Arial"/>
              <a:buNone/>
            </a:pPr>
            <a:r>
              <a:rPr lang="ko"/>
              <a:t>Fiannly we will evaluate our own conclusion and suggest legal service to better contribute the society.</a:t>
            </a:r>
            <a:endParaRPr/>
          </a:p>
          <a:p>
            <a:pPr indent="0" lvl="0" marL="0" rtl="0" algn="l">
              <a:spcBef>
                <a:spcPts val="0"/>
              </a:spcBef>
              <a:spcAft>
                <a:spcPts val="0"/>
              </a:spcAft>
              <a:buNone/>
            </a:pPr>
            <a:r>
              <a:t/>
            </a:r>
            <a:endParaRPr/>
          </a:p>
        </p:txBody>
      </p:sp>
      <p:sp>
        <p:nvSpPr>
          <p:cNvPr id="65" name="Google Shape;65;g22674e66852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2674e66852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Read</a:t>
            </a:r>
            <a:endParaRPr/>
          </a:p>
        </p:txBody>
      </p:sp>
      <p:sp>
        <p:nvSpPr>
          <p:cNvPr id="91" name="Google Shape;91;g22674e66852_0_1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674e668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674e668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674e66852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2674e66852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This is how we used python to grade the conversations with the grading criteria we made. </a:t>
            </a:r>
            <a:endParaRPr/>
          </a:p>
          <a:p>
            <a:pPr indent="0" lvl="0" marL="0" rtl="0" algn="l">
              <a:spcBef>
                <a:spcPts val="0"/>
              </a:spcBef>
              <a:spcAft>
                <a:spcPts val="0"/>
              </a:spcAft>
              <a:buClr>
                <a:schemeClr val="dk1"/>
              </a:buClr>
              <a:buSzPts val="1100"/>
              <a:buFont typeface="Arial"/>
              <a:buNone/>
            </a:pPr>
            <a:r>
              <a:rPr lang="ko"/>
              <a:t>We loaded postquestion excel through openpyxl (that can efficiently manage the large amount of excel columns) and </a:t>
            </a:r>
            <a:r>
              <a:rPr lang="ko"/>
              <a:t>calculated</a:t>
            </a:r>
            <a:r>
              <a:rPr lang="ko"/>
              <a:t> each column based on the usage of keywords.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2674e6685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2674e66852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674e6685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674e6685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This is the some of our keywords that show rather the conversation is positive or negative. As the graph shows, the phrase 'God bless' is not the most frequent word used, but it is a very strong term that shows that the conversation went successful. On the other hand, the word 'late' is very frequently used, but it is sometimes negative and sometimes neutral. Like this, the frequency of language usage and its influence on the success or fail of the conversation varies. We tried to look at as many chats as possible so that we can make a trustworthy rubric on how much influence a specific word has on dialogue.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674e6685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674e6685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This is our conversational grade distribution graph that shows how clients are spread based on their grades. The mode is at 1.5 and Dorian mode is at point 0.0. However, we decided not to concentrate too much on these cases as 0 means they did not use the positive or negative keyword or they canceled each other.  For 1.5, we found out that most of them reached this score just by saying hi or thank you. </a:t>
            </a:r>
            <a:endParaRPr/>
          </a:p>
          <a:p>
            <a:pPr indent="0" lvl="0" marL="0" rtl="0" algn="l">
              <a:spcBef>
                <a:spcPts val="0"/>
              </a:spcBef>
              <a:spcAft>
                <a:spcPts val="0"/>
              </a:spcAft>
              <a:buClr>
                <a:schemeClr val="dk1"/>
              </a:buClr>
              <a:buSzPts val="1100"/>
              <a:buFont typeface="Arial"/>
              <a:buNone/>
            </a:pPr>
            <a:r>
              <a:rPr lang="ko"/>
              <a:t>Therefore, we concentrated more on the highest and lowest-graded conversations.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2674e6685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Read</a:t>
            </a:r>
            <a:endParaRPr/>
          </a:p>
        </p:txBody>
      </p:sp>
      <p:sp>
        <p:nvSpPr>
          <p:cNvPr id="151" name="Google Shape;151;g22674e66852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7813" l="0" r="0" t="7813"/>
          <a:stretch/>
        </p:blipFill>
        <p:spPr>
          <a:xfrm>
            <a:off x="0" y="0"/>
            <a:ext cx="9144000" cy="5143501"/>
          </a:xfrm>
          <a:prstGeom prst="rect">
            <a:avLst/>
          </a:prstGeom>
          <a:noFill/>
          <a:ln>
            <a:noFill/>
          </a:ln>
        </p:spPr>
      </p:pic>
      <p:sp>
        <p:nvSpPr>
          <p:cNvPr id="55" name="Google Shape;55;p13"/>
          <p:cNvSpPr/>
          <p:nvPr/>
        </p:nvSpPr>
        <p:spPr>
          <a:xfrm>
            <a:off x="0" y="0"/>
            <a:ext cx="9162600" cy="5143500"/>
          </a:xfrm>
          <a:prstGeom prst="rect">
            <a:avLst/>
          </a:prstGeom>
          <a:solidFill>
            <a:schemeClr val="accent2">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 name="Google Shape;56;p13"/>
          <p:cNvSpPr txBox="1"/>
          <p:nvPr/>
        </p:nvSpPr>
        <p:spPr>
          <a:xfrm>
            <a:off x="1660569" y="433419"/>
            <a:ext cx="6784200" cy="16086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ko" sz="2500">
                <a:solidFill>
                  <a:schemeClr val="lt1"/>
                </a:solidFill>
                <a:latin typeface="Comic Sans MS"/>
                <a:ea typeface="Comic Sans MS"/>
                <a:cs typeface="Comic Sans MS"/>
                <a:sym typeface="Comic Sans MS"/>
              </a:rPr>
              <a:t>Leveraging common factors among clients through conversational data to improve </a:t>
            </a:r>
            <a:endParaRPr b="1" sz="2500">
              <a:solidFill>
                <a:schemeClr val="lt1"/>
              </a:solidFill>
              <a:latin typeface="Comic Sans MS"/>
              <a:ea typeface="Comic Sans MS"/>
              <a:cs typeface="Comic Sans MS"/>
              <a:sym typeface="Comic Sans MS"/>
            </a:endParaRPr>
          </a:p>
          <a:p>
            <a:pPr indent="0" lvl="0" marL="0" marR="0" rtl="0" algn="r">
              <a:spcBef>
                <a:spcPts val="0"/>
              </a:spcBef>
              <a:spcAft>
                <a:spcPts val="0"/>
              </a:spcAft>
              <a:buNone/>
            </a:pPr>
            <a:r>
              <a:rPr b="1" lang="ko" sz="2500">
                <a:solidFill>
                  <a:schemeClr val="lt1"/>
                </a:solidFill>
                <a:latin typeface="Comic Sans MS"/>
                <a:ea typeface="Comic Sans MS"/>
                <a:cs typeface="Comic Sans MS"/>
                <a:sym typeface="Comic Sans MS"/>
              </a:rPr>
              <a:t>lawyer - client engagement </a:t>
            </a:r>
            <a:endParaRPr b="1" sz="2500">
              <a:solidFill>
                <a:schemeClr val="lt1"/>
              </a:solidFill>
              <a:latin typeface="Comic Sans MS"/>
              <a:ea typeface="Comic Sans MS"/>
              <a:cs typeface="Comic Sans MS"/>
              <a:sym typeface="Comic Sans MS"/>
            </a:endParaRPr>
          </a:p>
          <a:p>
            <a:pPr indent="0" lvl="0" marL="0" marR="0" rtl="0" algn="r">
              <a:spcBef>
                <a:spcPts val="0"/>
              </a:spcBef>
              <a:spcAft>
                <a:spcPts val="0"/>
              </a:spcAft>
              <a:buNone/>
            </a:pPr>
            <a:r>
              <a:rPr b="1" lang="ko" sz="2500">
                <a:solidFill>
                  <a:schemeClr val="lt1"/>
                </a:solidFill>
                <a:latin typeface="Comic Sans MS"/>
                <a:ea typeface="Comic Sans MS"/>
                <a:cs typeface="Comic Sans MS"/>
                <a:sym typeface="Comic Sans MS"/>
              </a:rPr>
              <a:t>and legal service</a:t>
            </a:r>
            <a:endParaRPr b="1" i="0" sz="2500" u="none" cap="none" strike="noStrike">
              <a:solidFill>
                <a:schemeClr val="lt1"/>
              </a:solidFill>
              <a:latin typeface="Comic Sans MS"/>
              <a:ea typeface="Comic Sans MS"/>
              <a:cs typeface="Comic Sans MS"/>
              <a:sym typeface="Comic Sans MS"/>
            </a:endParaRPr>
          </a:p>
        </p:txBody>
      </p:sp>
      <p:sp>
        <p:nvSpPr>
          <p:cNvPr id="57" name="Google Shape;57;p13"/>
          <p:cNvSpPr txBox="1"/>
          <p:nvPr/>
        </p:nvSpPr>
        <p:spPr>
          <a:xfrm flipH="1">
            <a:off x="3683803" y="2851457"/>
            <a:ext cx="1744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p>
        </p:txBody>
      </p:sp>
      <p:cxnSp>
        <p:nvCxnSpPr>
          <p:cNvPr id="58" name="Google Shape;58;p13"/>
          <p:cNvCxnSpPr/>
          <p:nvPr/>
        </p:nvCxnSpPr>
        <p:spPr>
          <a:xfrm>
            <a:off x="104775" y="368472"/>
            <a:ext cx="1495200" cy="0"/>
          </a:xfrm>
          <a:prstGeom prst="straightConnector1">
            <a:avLst/>
          </a:prstGeom>
          <a:noFill/>
          <a:ln cap="flat" cmpd="sng" w="9525">
            <a:solidFill>
              <a:schemeClr val="lt1"/>
            </a:solidFill>
            <a:prstDash val="solid"/>
            <a:miter lim="800000"/>
            <a:headEnd len="sm" w="sm" type="none"/>
            <a:tailEnd len="sm" w="sm" type="none"/>
          </a:ln>
        </p:spPr>
      </p:cxnSp>
      <p:sp>
        <p:nvSpPr>
          <p:cNvPr id="59" name="Google Shape;59;p13"/>
          <p:cNvSpPr txBox="1"/>
          <p:nvPr/>
        </p:nvSpPr>
        <p:spPr>
          <a:xfrm>
            <a:off x="55956" y="0"/>
            <a:ext cx="18396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ko" sz="1800">
                <a:latin typeface="Comic Sans MS"/>
                <a:ea typeface="Comic Sans MS"/>
                <a:cs typeface="Comic Sans MS"/>
                <a:sym typeface="Comic Sans MS"/>
              </a:rPr>
              <a:t>General Chal</a:t>
            </a:r>
            <a:endParaRPr b="1" sz="1800">
              <a:latin typeface="Comic Sans MS"/>
              <a:ea typeface="Comic Sans MS"/>
              <a:cs typeface="Comic Sans MS"/>
              <a:sym typeface="Comic Sans MS"/>
            </a:endParaRPr>
          </a:p>
        </p:txBody>
      </p:sp>
      <p:sp>
        <p:nvSpPr>
          <p:cNvPr id="60" name="Google Shape;60;p13"/>
          <p:cNvSpPr txBox="1"/>
          <p:nvPr/>
        </p:nvSpPr>
        <p:spPr>
          <a:xfrm>
            <a:off x="7081856" y="2042013"/>
            <a:ext cx="1884300" cy="400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700">
              <a:latin typeface="Open Sans"/>
              <a:ea typeface="Open Sans"/>
              <a:cs typeface="Open Sans"/>
              <a:sym typeface="Open Sans"/>
            </a:endParaRPr>
          </a:p>
        </p:txBody>
      </p:sp>
      <p:sp>
        <p:nvSpPr>
          <p:cNvPr id="61" name="Google Shape;61;p13"/>
          <p:cNvSpPr txBox="1"/>
          <p:nvPr/>
        </p:nvSpPr>
        <p:spPr>
          <a:xfrm>
            <a:off x="831700" y="2571750"/>
            <a:ext cx="5367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ko" sz="1800">
                <a:latin typeface="Comic Sans MS"/>
                <a:ea typeface="Comic Sans MS"/>
                <a:cs typeface="Comic Sans MS"/>
                <a:sym typeface="Comic Sans MS"/>
              </a:rPr>
              <a:t>Dongyeon Kang               </a:t>
            </a:r>
            <a:r>
              <a:rPr b="1" i="1" lang="ko" sz="1800">
                <a:latin typeface="Comic Sans MS"/>
                <a:ea typeface="Comic Sans MS"/>
                <a:cs typeface="Comic Sans MS"/>
                <a:sym typeface="Comic Sans MS"/>
              </a:rPr>
              <a:t>Sungheon Lee</a:t>
            </a:r>
            <a:endParaRPr b="1" i="1" sz="1800">
              <a:latin typeface="Comic Sans MS"/>
              <a:ea typeface="Comic Sans MS"/>
              <a:cs typeface="Comic Sans MS"/>
              <a:sym typeface="Comic Sans MS"/>
            </a:endParaRPr>
          </a:p>
          <a:p>
            <a:pPr indent="0" lvl="0" marL="0" rtl="0" algn="l">
              <a:spcBef>
                <a:spcPts val="0"/>
              </a:spcBef>
              <a:spcAft>
                <a:spcPts val="0"/>
              </a:spcAft>
              <a:buNone/>
            </a:pPr>
            <a:r>
              <a:t/>
            </a:r>
            <a:endParaRPr b="1" i="1" sz="1800">
              <a:latin typeface="Comic Sans MS"/>
              <a:ea typeface="Comic Sans MS"/>
              <a:cs typeface="Comic Sans MS"/>
              <a:sym typeface="Comic Sans MS"/>
            </a:endParaRPr>
          </a:p>
          <a:p>
            <a:pPr indent="0" lvl="0" marL="0" rtl="0" algn="l">
              <a:spcBef>
                <a:spcPts val="0"/>
              </a:spcBef>
              <a:spcAft>
                <a:spcPts val="0"/>
              </a:spcAft>
              <a:buNone/>
            </a:pPr>
            <a:r>
              <a:rPr b="1" i="1" lang="ko" sz="1800">
                <a:latin typeface="Comic Sans MS"/>
                <a:ea typeface="Comic Sans MS"/>
                <a:cs typeface="Comic Sans MS"/>
                <a:sym typeface="Comic Sans MS"/>
              </a:rPr>
              <a:t>Jongmin Chung                </a:t>
            </a:r>
            <a:r>
              <a:rPr b="1" i="1" lang="ko" sz="1800">
                <a:latin typeface="Comic Sans MS"/>
                <a:ea typeface="Comic Sans MS"/>
                <a:cs typeface="Comic Sans MS"/>
                <a:sym typeface="Comic Sans MS"/>
              </a:rPr>
              <a:t>Sunwoo Kim</a:t>
            </a:r>
            <a:endParaRPr b="1" i="1" sz="1800">
              <a:latin typeface="Comic Sans MS"/>
              <a:ea typeface="Comic Sans MS"/>
              <a:cs typeface="Comic Sans MS"/>
              <a:sym typeface="Comic Sans MS"/>
            </a:endParaRPr>
          </a:p>
          <a:p>
            <a:pPr indent="0" lvl="0" marL="0" rtl="0" algn="l">
              <a:spcBef>
                <a:spcPts val="0"/>
              </a:spcBef>
              <a:spcAft>
                <a:spcPts val="0"/>
              </a:spcAft>
              <a:buNone/>
            </a:pPr>
            <a:r>
              <a:rPr b="1" i="1" lang="ko" sz="1800">
                <a:latin typeface="Comic Sans MS"/>
                <a:ea typeface="Comic Sans MS"/>
                <a:cs typeface="Comic Sans MS"/>
                <a:sym typeface="Comic Sans MS"/>
              </a:rPr>
              <a:t> </a:t>
            </a:r>
            <a:endParaRPr b="1" i="1" sz="1800">
              <a:latin typeface="Comic Sans MS"/>
              <a:ea typeface="Comic Sans MS"/>
              <a:cs typeface="Comic Sans MS"/>
              <a:sym typeface="Comic Sans MS"/>
            </a:endParaRPr>
          </a:p>
          <a:p>
            <a:pPr indent="0" lvl="0" marL="0" rtl="0" algn="l">
              <a:spcBef>
                <a:spcPts val="0"/>
              </a:spcBef>
              <a:spcAft>
                <a:spcPts val="0"/>
              </a:spcAft>
              <a:buNone/>
            </a:pPr>
            <a:r>
              <a:rPr b="1" i="1" lang="ko" sz="1800">
                <a:latin typeface="Comic Sans MS"/>
                <a:ea typeface="Comic Sans MS"/>
                <a:cs typeface="Comic Sans MS"/>
                <a:sym typeface="Comic Sans MS"/>
              </a:rPr>
              <a:t>Hoin Lee</a:t>
            </a:r>
            <a:endParaRPr b="1" i="1" sz="1800">
              <a:latin typeface="Comic Sans MS"/>
              <a:ea typeface="Comic Sans MS"/>
              <a:cs typeface="Comic Sans MS"/>
              <a:sym typeface="Comic Sans MS"/>
            </a:endParaRPr>
          </a:p>
        </p:txBody>
      </p:sp>
      <p:pic>
        <p:nvPicPr>
          <p:cNvPr id="62" name="Google Shape;62;p13"/>
          <p:cNvPicPr preferRelativeResize="0"/>
          <p:nvPr/>
        </p:nvPicPr>
        <p:blipFill>
          <a:blip r:embed="rId4">
            <a:alphaModFix/>
          </a:blip>
          <a:stretch>
            <a:fillRect/>
          </a:stretch>
        </p:blipFill>
        <p:spPr>
          <a:xfrm>
            <a:off x="7953376" y="4032150"/>
            <a:ext cx="1190625" cy="1108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p:nvPr/>
        </p:nvSpPr>
        <p:spPr>
          <a:xfrm>
            <a:off x="0" y="0"/>
            <a:ext cx="9144000" cy="924300"/>
          </a:xfrm>
          <a:prstGeom prst="rect">
            <a:avLst/>
          </a:prstGeom>
          <a:solidFill>
            <a:srgbClr val="E7E6E6"/>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ko" sz="3400"/>
              <a:t>	</a:t>
            </a:r>
            <a:r>
              <a:rPr lang="ko" sz="3000">
                <a:latin typeface="Comic Sans MS"/>
                <a:ea typeface="Comic Sans MS"/>
                <a:cs typeface="Comic Sans MS"/>
                <a:sym typeface="Comic Sans MS"/>
              </a:rPr>
              <a:t>Identification of Clients and Attorneys</a:t>
            </a:r>
            <a:endParaRPr sz="3000">
              <a:solidFill>
                <a:schemeClr val="lt1"/>
              </a:solidFill>
              <a:latin typeface="Comic Sans MS"/>
              <a:ea typeface="Comic Sans MS"/>
              <a:cs typeface="Comic Sans MS"/>
              <a:sym typeface="Comic Sans MS"/>
            </a:endParaRPr>
          </a:p>
        </p:txBody>
      </p:sp>
      <p:pic>
        <p:nvPicPr>
          <p:cNvPr id="171" name="Google Shape;171;p22"/>
          <p:cNvPicPr preferRelativeResize="0"/>
          <p:nvPr/>
        </p:nvPicPr>
        <p:blipFill>
          <a:blip r:embed="rId3">
            <a:alphaModFix/>
          </a:blip>
          <a:stretch>
            <a:fillRect/>
          </a:stretch>
        </p:blipFill>
        <p:spPr>
          <a:xfrm>
            <a:off x="0" y="924300"/>
            <a:ext cx="9144003" cy="4219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nvSpPr>
        <p:spPr>
          <a:xfrm>
            <a:off x="5833275" y="527975"/>
            <a:ext cx="15498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7" name="Google Shape;177;p23"/>
          <p:cNvSpPr/>
          <p:nvPr/>
        </p:nvSpPr>
        <p:spPr>
          <a:xfrm>
            <a:off x="5799200" y="468375"/>
            <a:ext cx="894300" cy="519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3"/>
          <p:cNvPicPr preferRelativeResize="0"/>
          <p:nvPr/>
        </p:nvPicPr>
        <p:blipFill>
          <a:blip r:embed="rId3">
            <a:alphaModFix/>
          </a:blip>
          <a:stretch>
            <a:fillRect/>
          </a:stretch>
        </p:blipFill>
        <p:spPr>
          <a:xfrm>
            <a:off x="732350" y="1618000"/>
            <a:ext cx="5416250" cy="2277200"/>
          </a:xfrm>
          <a:prstGeom prst="rect">
            <a:avLst/>
          </a:prstGeom>
          <a:noFill/>
          <a:ln>
            <a:noFill/>
          </a:ln>
        </p:spPr>
      </p:pic>
      <p:sp>
        <p:nvSpPr>
          <p:cNvPr id="179" name="Google Shape;179;p23"/>
          <p:cNvSpPr/>
          <p:nvPr/>
        </p:nvSpPr>
        <p:spPr>
          <a:xfrm>
            <a:off x="5705600" y="519425"/>
            <a:ext cx="1081500" cy="417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0" y="0"/>
            <a:ext cx="9144000" cy="1336800"/>
          </a:xfrm>
          <a:prstGeom prst="rect">
            <a:avLst/>
          </a:prstGeom>
          <a:solidFill>
            <a:srgbClr val="E7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omic Sans MS"/>
              <a:ea typeface="Comic Sans MS"/>
              <a:cs typeface="Comic Sans MS"/>
              <a:sym typeface="Comic Sans MS"/>
            </a:endParaRPr>
          </a:p>
        </p:txBody>
      </p:sp>
      <p:sp>
        <p:nvSpPr>
          <p:cNvPr id="181" name="Google Shape;181;p23"/>
          <p:cNvSpPr/>
          <p:nvPr/>
        </p:nvSpPr>
        <p:spPr>
          <a:xfrm>
            <a:off x="5978050" y="502425"/>
            <a:ext cx="715500" cy="4173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txBox="1"/>
          <p:nvPr/>
        </p:nvSpPr>
        <p:spPr>
          <a:xfrm>
            <a:off x="1618000" y="357650"/>
            <a:ext cx="618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lang="ko" sz="3000">
                <a:solidFill>
                  <a:schemeClr val="lt1"/>
                </a:solidFill>
                <a:latin typeface="Comic Sans MS"/>
                <a:ea typeface="Comic Sans MS"/>
                <a:cs typeface="Comic Sans MS"/>
                <a:sym typeface="Comic Sans MS"/>
              </a:rPr>
              <a:t>Common Factor  - 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p:nvPr/>
        </p:nvSpPr>
        <p:spPr>
          <a:xfrm>
            <a:off x="5543750" y="459850"/>
            <a:ext cx="1320000" cy="4257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0" y="0"/>
            <a:ext cx="9144000" cy="1336800"/>
          </a:xfrm>
          <a:prstGeom prst="rect">
            <a:avLst/>
          </a:prstGeom>
          <a:solidFill>
            <a:srgbClr val="E7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rgbClr val="888888"/>
              </a:solidFill>
              <a:latin typeface="Arial"/>
              <a:ea typeface="Arial"/>
              <a:cs typeface="Arial"/>
              <a:sym typeface="Arial"/>
            </a:endParaRPr>
          </a:p>
        </p:txBody>
      </p:sp>
      <p:pic>
        <p:nvPicPr>
          <p:cNvPr id="189" name="Google Shape;189;p24"/>
          <p:cNvPicPr preferRelativeResize="0"/>
          <p:nvPr/>
        </p:nvPicPr>
        <p:blipFill rotWithShape="1">
          <a:blip r:embed="rId3">
            <a:alphaModFix/>
          </a:blip>
          <a:srcRect b="10477" l="0" r="0" t="17163"/>
          <a:stretch/>
        </p:blipFill>
        <p:spPr>
          <a:xfrm>
            <a:off x="569175" y="1637650"/>
            <a:ext cx="8005650" cy="3209325"/>
          </a:xfrm>
          <a:prstGeom prst="rect">
            <a:avLst/>
          </a:prstGeom>
          <a:noFill/>
          <a:ln>
            <a:noFill/>
          </a:ln>
        </p:spPr>
      </p:pic>
      <p:sp>
        <p:nvSpPr>
          <p:cNvPr id="190" name="Google Shape;190;p24"/>
          <p:cNvSpPr/>
          <p:nvPr/>
        </p:nvSpPr>
        <p:spPr>
          <a:xfrm>
            <a:off x="5637400" y="493900"/>
            <a:ext cx="1405200" cy="425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nvSpPr>
        <p:spPr>
          <a:xfrm>
            <a:off x="1899000" y="391725"/>
            <a:ext cx="5603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lang="ko" sz="3000">
                <a:solidFill>
                  <a:schemeClr val="lt1"/>
                </a:solidFill>
                <a:latin typeface="Comic Sans MS"/>
                <a:ea typeface="Comic Sans MS"/>
                <a:cs typeface="Comic Sans MS"/>
                <a:sym typeface="Comic Sans MS"/>
              </a:rPr>
              <a:t>Common Factor -  Gender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p:nvPr/>
        </p:nvSpPr>
        <p:spPr>
          <a:xfrm>
            <a:off x="0" y="0"/>
            <a:ext cx="9144000" cy="1336800"/>
          </a:xfrm>
          <a:prstGeom prst="rect">
            <a:avLst/>
          </a:prstGeom>
          <a:solidFill>
            <a:srgbClr val="E7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omic Sans MS"/>
              <a:ea typeface="Comic Sans MS"/>
              <a:cs typeface="Comic Sans MS"/>
              <a:sym typeface="Comic Sans MS"/>
            </a:endParaRPr>
          </a:p>
        </p:txBody>
      </p:sp>
      <p:pic>
        <p:nvPicPr>
          <p:cNvPr id="197" name="Google Shape;197;p25"/>
          <p:cNvPicPr preferRelativeResize="0"/>
          <p:nvPr/>
        </p:nvPicPr>
        <p:blipFill>
          <a:blip r:embed="rId3">
            <a:alphaModFix/>
          </a:blip>
          <a:stretch>
            <a:fillRect/>
          </a:stretch>
        </p:blipFill>
        <p:spPr>
          <a:xfrm>
            <a:off x="1387212" y="1489200"/>
            <a:ext cx="6369577" cy="3501899"/>
          </a:xfrm>
          <a:prstGeom prst="rect">
            <a:avLst/>
          </a:prstGeom>
          <a:noFill/>
          <a:ln>
            <a:noFill/>
          </a:ln>
        </p:spPr>
      </p:pic>
      <p:sp>
        <p:nvSpPr>
          <p:cNvPr id="198" name="Google Shape;198;p25"/>
          <p:cNvSpPr/>
          <p:nvPr/>
        </p:nvSpPr>
        <p:spPr>
          <a:xfrm>
            <a:off x="4802875" y="510950"/>
            <a:ext cx="2708100" cy="4089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txBox="1"/>
          <p:nvPr/>
        </p:nvSpPr>
        <p:spPr>
          <a:xfrm>
            <a:off x="1430650" y="383200"/>
            <a:ext cx="6326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lang="ko" sz="3000">
                <a:solidFill>
                  <a:schemeClr val="lt1"/>
                </a:solidFill>
                <a:latin typeface="Comic Sans MS"/>
                <a:ea typeface="Comic Sans MS"/>
                <a:cs typeface="Comic Sans MS"/>
                <a:sym typeface="Comic Sans MS"/>
              </a:rPr>
              <a:t>Common Factor - Marital Status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3" name="Shape 203"/>
        <p:cNvGrpSpPr/>
        <p:nvPr/>
      </p:nvGrpSpPr>
      <p:grpSpPr>
        <a:xfrm>
          <a:off x="0" y="0"/>
          <a:ext cx="0" cy="0"/>
          <a:chOff x="0" y="0"/>
          <a:chExt cx="0" cy="0"/>
        </a:xfrm>
      </p:grpSpPr>
      <p:grpSp>
        <p:nvGrpSpPr>
          <p:cNvPr id="204" name="Google Shape;204;p26"/>
          <p:cNvGrpSpPr/>
          <p:nvPr/>
        </p:nvGrpSpPr>
        <p:grpSpPr>
          <a:xfrm>
            <a:off x="6087777" y="385008"/>
            <a:ext cx="2742432" cy="2771803"/>
            <a:chOff x="8307536" y="513344"/>
            <a:chExt cx="3656577" cy="3695738"/>
          </a:xfrm>
        </p:grpSpPr>
        <p:sp>
          <p:nvSpPr>
            <p:cNvPr id="205" name="Google Shape;205;p26"/>
            <p:cNvSpPr/>
            <p:nvPr/>
          </p:nvSpPr>
          <p:spPr>
            <a:xfrm rot="5400000">
              <a:off x="10712213" y="832194"/>
              <a:ext cx="1344600" cy="1159200"/>
            </a:xfrm>
            <a:prstGeom prst="triangle">
              <a:avLst>
                <a:gd fmla="val 50000"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6" name="Google Shape;206;p26"/>
            <p:cNvSpPr/>
            <p:nvPr/>
          </p:nvSpPr>
          <p:spPr>
            <a:xfrm flipH="1" rot="-5400000">
              <a:off x="9326543" y="606044"/>
              <a:ext cx="1344600" cy="1159200"/>
            </a:xfrm>
            <a:prstGeom prst="triangle">
              <a:avLst>
                <a:gd fmla="val 50000"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7" name="Google Shape;207;p26"/>
            <p:cNvSpPr/>
            <p:nvPr/>
          </p:nvSpPr>
          <p:spPr>
            <a:xfrm rot="5400000">
              <a:off x="9574278" y="1657300"/>
              <a:ext cx="1344600" cy="1159200"/>
            </a:xfrm>
            <a:prstGeom prst="triangle">
              <a:avLst>
                <a:gd fmla="val 50000" name="adj"/>
              </a:avLst>
            </a:prstGeom>
            <a:solidFill>
              <a:schemeClr val="accent3"/>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8" name="Google Shape;208;p26"/>
            <p:cNvSpPr/>
            <p:nvPr/>
          </p:nvSpPr>
          <p:spPr>
            <a:xfrm rot="-5400000">
              <a:off x="9812641" y="2403183"/>
              <a:ext cx="1344600" cy="1159200"/>
            </a:xfrm>
            <a:prstGeom prst="triangle">
              <a:avLst>
                <a:gd fmla="val 50000"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9" name="Google Shape;209;p26"/>
            <p:cNvSpPr/>
            <p:nvPr/>
          </p:nvSpPr>
          <p:spPr>
            <a:xfrm flipH="1" rot="5400000">
              <a:off x="9233062" y="2957181"/>
              <a:ext cx="1344600" cy="1159200"/>
            </a:xfrm>
            <a:prstGeom prst="triangle">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0" name="Google Shape;210;p26"/>
            <p:cNvSpPr/>
            <p:nvPr/>
          </p:nvSpPr>
          <p:spPr>
            <a:xfrm rot="-5400000">
              <a:off x="8214836" y="1555522"/>
              <a:ext cx="1344600" cy="1159200"/>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11" name="Google Shape;211;p26"/>
          <p:cNvSpPr/>
          <p:nvPr/>
        </p:nvSpPr>
        <p:spPr>
          <a:xfrm>
            <a:off x="315075" y="2725025"/>
            <a:ext cx="1635000" cy="366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6"/>
          <p:cNvGrpSpPr/>
          <p:nvPr/>
        </p:nvGrpSpPr>
        <p:grpSpPr>
          <a:xfrm>
            <a:off x="275570" y="1658438"/>
            <a:ext cx="5315630" cy="1800687"/>
            <a:chOff x="367427" y="1728414"/>
            <a:chExt cx="7087506" cy="2400917"/>
          </a:xfrm>
        </p:grpSpPr>
        <p:sp>
          <p:nvSpPr>
            <p:cNvPr id="213" name="Google Shape;213;p26"/>
            <p:cNvSpPr txBox="1"/>
            <p:nvPr/>
          </p:nvSpPr>
          <p:spPr>
            <a:xfrm>
              <a:off x="367433" y="3052031"/>
              <a:ext cx="7087500" cy="1077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ko" sz="2400">
                  <a:solidFill>
                    <a:schemeClr val="dk1"/>
                  </a:solidFill>
                  <a:latin typeface="Comic Sans MS"/>
                  <a:ea typeface="Comic Sans MS"/>
                  <a:cs typeface="Comic Sans MS"/>
                  <a:sym typeface="Comic Sans MS"/>
                </a:rPr>
                <a:t>Suggestion to improve </a:t>
              </a:r>
              <a:endParaRPr b="1" sz="24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ko" sz="2400">
                  <a:solidFill>
                    <a:schemeClr val="dk1"/>
                  </a:solidFill>
                  <a:latin typeface="Comic Sans MS"/>
                  <a:ea typeface="Comic Sans MS"/>
                  <a:cs typeface="Comic Sans MS"/>
                  <a:sym typeface="Comic Sans MS"/>
                </a:rPr>
                <a:t>lawyer &amp; client engagement</a:t>
              </a:r>
              <a:endParaRPr b="1" sz="2400">
                <a:solidFill>
                  <a:schemeClr val="dk1"/>
                </a:solidFill>
                <a:latin typeface="Comic Sans MS"/>
                <a:ea typeface="Comic Sans MS"/>
                <a:cs typeface="Comic Sans MS"/>
                <a:sym typeface="Comic Sans MS"/>
              </a:endParaRPr>
            </a:p>
          </p:txBody>
        </p:sp>
        <p:sp>
          <p:nvSpPr>
            <p:cNvPr id="214" name="Google Shape;214;p26"/>
            <p:cNvSpPr txBox="1"/>
            <p:nvPr/>
          </p:nvSpPr>
          <p:spPr>
            <a:xfrm>
              <a:off x="367427" y="1728414"/>
              <a:ext cx="4027500" cy="1323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6000">
                  <a:solidFill>
                    <a:srgbClr val="8CCDCD"/>
                  </a:solidFill>
                  <a:latin typeface="Comic Sans MS"/>
                  <a:ea typeface="Comic Sans MS"/>
                  <a:cs typeface="Comic Sans MS"/>
                  <a:sym typeface="Comic Sans MS"/>
                </a:rPr>
                <a:t>Part </a:t>
              </a:r>
              <a:r>
                <a:rPr b="1" lang="ko" sz="6000">
                  <a:solidFill>
                    <a:srgbClr val="8CCDCD"/>
                  </a:solidFill>
                  <a:latin typeface="Comic Sans MS"/>
                  <a:ea typeface="Comic Sans MS"/>
                  <a:cs typeface="Comic Sans MS"/>
                  <a:sym typeface="Comic Sans MS"/>
                </a:rPr>
                <a:t>4</a:t>
              </a:r>
              <a:endParaRPr b="1" sz="6000">
                <a:solidFill>
                  <a:srgbClr val="8CCDCD"/>
                </a:solidFill>
                <a:latin typeface="Comic Sans MS"/>
                <a:ea typeface="Comic Sans MS"/>
                <a:cs typeface="Comic Sans MS"/>
                <a:sym typeface="Comic Sans MS"/>
              </a:endParaRPr>
            </a:p>
          </p:txBody>
        </p:sp>
        <p:cxnSp>
          <p:nvCxnSpPr>
            <p:cNvPr id="215" name="Google Shape;215;p26"/>
            <p:cNvCxnSpPr/>
            <p:nvPr/>
          </p:nvCxnSpPr>
          <p:spPr>
            <a:xfrm>
              <a:off x="635000" y="2946400"/>
              <a:ext cx="5079900" cy="0"/>
            </a:xfrm>
            <a:prstGeom prst="straightConnector1">
              <a:avLst/>
            </a:prstGeom>
            <a:noFill/>
            <a:ln cap="flat" cmpd="sng" w="9525">
              <a:solidFill>
                <a:schemeClr val="accent1"/>
              </a:solidFill>
              <a:prstDash val="solid"/>
              <a:miter lim="800000"/>
              <a:headEnd len="sm" w="sm" type="none"/>
              <a:tailEnd len="sm" w="sm" type="none"/>
            </a:ln>
          </p:spPr>
        </p:cxnSp>
      </p:grpSp>
      <p:pic>
        <p:nvPicPr>
          <p:cNvPr id="216" name="Google Shape;216;p26"/>
          <p:cNvPicPr preferRelativeResize="0"/>
          <p:nvPr/>
        </p:nvPicPr>
        <p:blipFill>
          <a:blip r:embed="rId3">
            <a:alphaModFix/>
          </a:blip>
          <a:stretch>
            <a:fillRect/>
          </a:stretch>
        </p:blipFill>
        <p:spPr>
          <a:xfrm>
            <a:off x="7953376" y="4032150"/>
            <a:ext cx="1190625" cy="110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p:nvPr/>
        </p:nvSpPr>
        <p:spPr>
          <a:xfrm>
            <a:off x="0" y="0"/>
            <a:ext cx="9144000" cy="1336800"/>
          </a:xfrm>
          <a:prstGeom prst="rect">
            <a:avLst/>
          </a:prstGeom>
          <a:solidFill>
            <a:srgbClr val="E7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 sz="4000">
                <a:solidFill>
                  <a:schemeClr val="lt1"/>
                </a:solidFill>
                <a:latin typeface="Comic Sans MS"/>
                <a:ea typeface="Comic Sans MS"/>
                <a:cs typeface="Comic Sans MS"/>
                <a:sym typeface="Comic Sans MS"/>
              </a:rPr>
              <a:t>Limitation</a:t>
            </a:r>
            <a:endParaRPr sz="4000">
              <a:solidFill>
                <a:schemeClr val="lt1"/>
              </a:solidFill>
              <a:latin typeface="Comic Sans MS"/>
              <a:ea typeface="Comic Sans MS"/>
              <a:cs typeface="Comic Sans MS"/>
              <a:sym typeface="Comic Sans MS"/>
            </a:endParaRPr>
          </a:p>
          <a:p>
            <a:pPr indent="0" lvl="0" marL="0" marR="0" rtl="0" algn="l">
              <a:spcBef>
                <a:spcPts val="0"/>
              </a:spcBef>
              <a:spcAft>
                <a:spcPts val="0"/>
              </a:spcAft>
              <a:buNone/>
            </a:pPr>
            <a:r>
              <a:t/>
            </a:r>
            <a:endParaRPr sz="1800">
              <a:solidFill>
                <a:srgbClr val="FFFFFF"/>
              </a:solidFill>
            </a:endParaRPr>
          </a:p>
        </p:txBody>
      </p:sp>
      <p:pic>
        <p:nvPicPr>
          <p:cNvPr id="222" name="Google Shape;222;p27"/>
          <p:cNvPicPr preferRelativeResize="0"/>
          <p:nvPr/>
        </p:nvPicPr>
        <p:blipFill>
          <a:blip r:embed="rId3">
            <a:alphaModFix/>
          </a:blip>
          <a:stretch>
            <a:fillRect/>
          </a:stretch>
        </p:blipFill>
        <p:spPr>
          <a:xfrm>
            <a:off x="833650" y="1489200"/>
            <a:ext cx="7358475" cy="3501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p:nvPr/>
        </p:nvSpPr>
        <p:spPr>
          <a:xfrm>
            <a:off x="0" y="0"/>
            <a:ext cx="9144000" cy="1336800"/>
          </a:xfrm>
          <a:prstGeom prst="rect">
            <a:avLst/>
          </a:prstGeom>
          <a:solidFill>
            <a:srgbClr val="E7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 sz="4000">
                <a:solidFill>
                  <a:schemeClr val="lt1"/>
                </a:solidFill>
                <a:latin typeface="Comic Sans MS"/>
                <a:ea typeface="Comic Sans MS"/>
                <a:cs typeface="Comic Sans MS"/>
                <a:sym typeface="Comic Sans MS"/>
              </a:rPr>
              <a:t>Conclusion</a:t>
            </a:r>
            <a:endParaRPr sz="4000">
              <a:solidFill>
                <a:schemeClr val="lt1"/>
              </a:solidFill>
              <a:latin typeface="Comic Sans MS"/>
              <a:ea typeface="Comic Sans MS"/>
              <a:cs typeface="Comic Sans MS"/>
              <a:sym typeface="Comic Sans MS"/>
            </a:endParaRPr>
          </a:p>
          <a:p>
            <a:pPr indent="0" lvl="0" marL="0" marR="0" rtl="0" algn="l">
              <a:spcBef>
                <a:spcPts val="0"/>
              </a:spcBef>
              <a:spcAft>
                <a:spcPts val="0"/>
              </a:spcAft>
              <a:buNone/>
            </a:pPr>
            <a:r>
              <a:t/>
            </a:r>
            <a:endParaRPr sz="1800">
              <a:solidFill>
                <a:srgbClr val="FFFFFF"/>
              </a:solidFill>
            </a:endParaRPr>
          </a:p>
        </p:txBody>
      </p:sp>
      <p:sp>
        <p:nvSpPr>
          <p:cNvPr id="228" name="Google Shape;228;p28"/>
          <p:cNvSpPr txBox="1"/>
          <p:nvPr/>
        </p:nvSpPr>
        <p:spPr>
          <a:xfrm>
            <a:off x="1124075" y="2105675"/>
            <a:ext cx="6923400" cy="170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3000">
                <a:solidFill>
                  <a:schemeClr val="dk1"/>
                </a:solidFill>
                <a:latin typeface="Comic Sans MS"/>
                <a:ea typeface="Comic Sans MS"/>
                <a:cs typeface="Comic Sans MS"/>
                <a:sym typeface="Comic Sans MS"/>
              </a:rPr>
              <a:t>Output : the group of </a:t>
            </a:r>
            <a:r>
              <a:rPr b="1" lang="ko" sz="3000" u="sng">
                <a:solidFill>
                  <a:schemeClr val="dk1"/>
                </a:solidFill>
                <a:latin typeface="Comic Sans MS"/>
                <a:ea typeface="Comic Sans MS"/>
                <a:cs typeface="Comic Sans MS"/>
                <a:sym typeface="Comic Sans MS"/>
              </a:rPr>
              <a:t>below 40 years old single females</a:t>
            </a:r>
            <a:r>
              <a:rPr lang="ko" sz="3000">
                <a:solidFill>
                  <a:schemeClr val="dk1"/>
                </a:solidFill>
                <a:latin typeface="Comic Sans MS"/>
                <a:ea typeface="Comic Sans MS"/>
                <a:cs typeface="Comic Sans MS"/>
                <a:sym typeface="Comic Sans MS"/>
              </a:rPr>
              <a:t> tends to have more misleading conversations</a:t>
            </a:r>
            <a:endParaRPr sz="3000">
              <a:solidFill>
                <a:schemeClr val="dk1"/>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9"/>
          <p:cNvPicPr preferRelativeResize="0"/>
          <p:nvPr/>
        </p:nvPicPr>
        <p:blipFill rotWithShape="1">
          <a:blip r:embed="rId3">
            <a:alphaModFix/>
          </a:blip>
          <a:srcRect b="7813" l="0" r="0" t="7813"/>
          <a:stretch/>
        </p:blipFill>
        <p:spPr>
          <a:xfrm>
            <a:off x="0" y="0"/>
            <a:ext cx="9144000" cy="5143501"/>
          </a:xfrm>
          <a:prstGeom prst="rect">
            <a:avLst/>
          </a:prstGeom>
          <a:noFill/>
          <a:ln>
            <a:noFill/>
          </a:ln>
        </p:spPr>
      </p:pic>
      <p:sp>
        <p:nvSpPr>
          <p:cNvPr id="234" name="Google Shape;234;p29"/>
          <p:cNvSpPr/>
          <p:nvPr/>
        </p:nvSpPr>
        <p:spPr>
          <a:xfrm>
            <a:off x="0" y="0"/>
            <a:ext cx="9162600" cy="5143500"/>
          </a:xfrm>
          <a:prstGeom prst="rect">
            <a:avLst/>
          </a:prstGeom>
          <a:solidFill>
            <a:schemeClr val="accent2">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29"/>
          <p:cNvSpPr txBox="1"/>
          <p:nvPr/>
        </p:nvSpPr>
        <p:spPr>
          <a:xfrm>
            <a:off x="2830500" y="358050"/>
            <a:ext cx="35016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3000">
                <a:solidFill>
                  <a:schemeClr val="lt1"/>
                </a:solidFill>
                <a:latin typeface="Comic Sans MS"/>
                <a:ea typeface="Comic Sans MS"/>
                <a:cs typeface="Comic Sans MS"/>
                <a:sym typeface="Comic Sans MS"/>
              </a:rPr>
              <a:t>Thank You </a:t>
            </a:r>
            <a:r>
              <a:rPr b="1" lang="ko" sz="3000">
                <a:solidFill>
                  <a:schemeClr val="lt1"/>
                </a:solidFill>
              </a:rPr>
              <a:t>   </a:t>
            </a:r>
            <a:endParaRPr b="1" i="0" sz="3000" u="none" cap="none" strike="noStrike">
              <a:solidFill>
                <a:schemeClr val="lt1"/>
              </a:solidFill>
              <a:latin typeface="Arial"/>
              <a:ea typeface="Arial"/>
              <a:cs typeface="Arial"/>
              <a:sym typeface="Arial"/>
            </a:endParaRPr>
          </a:p>
        </p:txBody>
      </p:sp>
      <p:cxnSp>
        <p:nvCxnSpPr>
          <p:cNvPr id="236" name="Google Shape;236;p29"/>
          <p:cNvCxnSpPr/>
          <p:nvPr/>
        </p:nvCxnSpPr>
        <p:spPr>
          <a:xfrm>
            <a:off x="104775" y="368472"/>
            <a:ext cx="1495200" cy="0"/>
          </a:xfrm>
          <a:prstGeom prst="straightConnector1">
            <a:avLst/>
          </a:prstGeom>
          <a:noFill/>
          <a:ln cap="flat" cmpd="sng" w="9525">
            <a:solidFill>
              <a:schemeClr val="lt1"/>
            </a:solidFill>
            <a:prstDash val="solid"/>
            <a:miter lim="800000"/>
            <a:headEnd len="sm" w="sm" type="none"/>
            <a:tailEnd len="sm" w="sm" type="none"/>
          </a:ln>
        </p:spPr>
      </p:cxnSp>
      <p:sp>
        <p:nvSpPr>
          <p:cNvPr id="237" name="Google Shape;237;p29"/>
          <p:cNvSpPr txBox="1"/>
          <p:nvPr/>
        </p:nvSpPr>
        <p:spPr>
          <a:xfrm>
            <a:off x="40425" y="0"/>
            <a:ext cx="1623900" cy="446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ko" sz="2000">
                <a:latin typeface="Comic Sans MS"/>
                <a:ea typeface="Comic Sans MS"/>
                <a:cs typeface="Comic Sans MS"/>
                <a:sym typeface="Comic Sans MS"/>
              </a:rPr>
              <a:t>General Chal</a:t>
            </a:r>
            <a:endParaRPr sz="2000">
              <a:latin typeface="Comic Sans MS"/>
              <a:ea typeface="Comic Sans MS"/>
              <a:cs typeface="Comic Sans MS"/>
              <a:sym typeface="Comic Sans MS"/>
            </a:endParaRPr>
          </a:p>
        </p:txBody>
      </p:sp>
      <p:sp>
        <p:nvSpPr>
          <p:cNvPr id="238" name="Google Shape;238;p29"/>
          <p:cNvSpPr txBox="1"/>
          <p:nvPr/>
        </p:nvSpPr>
        <p:spPr>
          <a:xfrm>
            <a:off x="6401298" y="2333100"/>
            <a:ext cx="25047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ko" sz="2200" u="sng">
                <a:solidFill>
                  <a:schemeClr val="lt1"/>
                </a:solidFill>
                <a:latin typeface="Open Sans"/>
                <a:ea typeface="Open Sans"/>
                <a:cs typeface="Open Sans"/>
                <a:sym typeface="Open Sans"/>
              </a:rPr>
              <a:t>General Chal</a:t>
            </a:r>
            <a:r>
              <a:rPr lang="ko" sz="2200" u="sng">
                <a:solidFill>
                  <a:schemeClr val="lt1"/>
                </a:solidFill>
                <a:latin typeface="Open Sans"/>
                <a:ea typeface="Open Sans"/>
                <a:cs typeface="Open Sans"/>
                <a:sym typeface="Open Sans"/>
              </a:rPr>
              <a:t> </a:t>
            </a:r>
            <a:endParaRPr sz="2200" u="sng">
              <a:solidFill>
                <a:schemeClr val="lt1"/>
              </a:solidFill>
              <a:latin typeface="Open Sans"/>
              <a:ea typeface="Open Sans"/>
              <a:cs typeface="Open Sans"/>
              <a:sym typeface="Open Sans"/>
            </a:endParaRPr>
          </a:p>
        </p:txBody>
      </p:sp>
      <p:pic>
        <p:nvPicPr>
          <p:cNvPr id="239" name="Google Shape;239;p29"/>
          <p:cNvPicPr preferRelativeResize="0"/>
          <p:nvPr/>
        </p:nvPicPr>
        <p:blipFill>
          <a:blip r:embed="rId4">
            <a:alphaModFix/>
          </a:blip>
          <a:stretch>
            <a:fillRect/>
          </a:stretch>
        </p:blipFill>
        <p:spPr>
          <a:xfrm>
            <a:off x="7953376" y="4032150"/>
            <a:ext cx="1190625" cy="1108875"/>
          </a:xfrm>
          <a:prstGeom prst="rect">
            <a:avLst/>
          </a:prstGeom>
          <a:noFill/>
          <a:ln>
            <a:noFill/>
          </a:ln>
        </p:spPr>
      </p:pic>
      <p:sp>
        <p:nvSpPr>
          <p:cNvPr id="240" name="Google Shape;240;p29"/>
          <p:cNvSpPr txBox="1"/>
          <p:nvPr/>
        </p:nvSpPr>
        <p:spPr>
          <a:xfrm>
            <a:off x="389600" y="1725150"/>
            <a:ext cx="30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1" name="Google Shape;241;p29"/>
          <p:cNvSpPr txBox="1"/>
          <p:nvPr/>
        </p:nvSpPr>
        <p:spPr>
          <a:xfrm>
            <a:off x="875325" y="1678950"/>
            <a:ext cx="27156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ko" sz="1800"/>
              <a:t>Dongyeon Kang               </a:t>
            </a:r>
            <a:endParaRPr b="1" i="1" sz="1800"/>
          </a:p>
          <a:p>
            <a:pPr indent="0" lvl="0" marL="0" rtl="0" algn="l">
              <a:spcBef>
                <a:spcPts val="0"/>
              </a:spcBef>
              <a:spcAft>
                <a:spcPts val="0"/>
              </a:spcAft>
              <a:buNone/>
            </a:pPr>
            <a:r>
              <a:t/>
            </a:r>
            <a:endParaRPr b="1" i="1" sz="1800"/>
          </a:p>
          <a:p>
            <a:pPr indent="0" lvl="0" marL="0" rtl="0" algn="l">
              <a:spcBef>
                <a:spcPts val="0"/>
              </a:spcBef>
              <a:spcAft>
                <a:spcPts val="0"/>
              </a:spcAft>
              <a:buNone/>
            </a:pPr>
            <a:r>
              <a:rPr b="1" i="1" lang="ko" sz="1800"/>
              <a:t>Sunwoo Kim</a:t>
            </a:r>
            <a:endParaRPr b="1" i="1" sz="1800"/>
          </a:p>
          <a:p>
            <a:pPr indent="0" lvl="0" marL="0" rtl="0" algn="l">
              <a:spcBef>
                <a:spcPts val="0"/>
              </a:spcBef>
              <a:spcAft>
                <a:spcPts val="0"/>
              </a:spcAft>
              <a:buNone/>
            </a:pPr>
            <a:r>
              <a:rPr b="1" i="1" lang="ko" sz="1800"/>
              <a:t> </a:t>
            </a:r>
            <a:endParaRPr b="1" i="1" sz="1800"/>
          </a:p>
          <a:p>
            <a:pPr indent="0" lvl="0" marL="0" rtl="0" algn="l">
              <a:spcBef>
                <a:spcPts val="0"/>
              </a:spcBef>
              <a:spcAft>
                <a:spcPts val="0"/>
              </a:spcAft>
              <a:buNone/>
            </a:pPr>
            <a:r>
              <a:rPr b="1" i="1" lang="ko" sz="1800"/>
              <a:t>Hoin Lee</a:t>
            </a:r>
            <a:endParaRPr b="1" i="1" sz="1800"/>
          </a:p>
          <a:p>
            <a:pPr indent="0" lvl="0" marL="0" rtl="0" algn="l">
              <a:spcBef>
                <a:spcPts val="0"/>
              </a:spcBef>
              <a:spcAft>
                <a:spcPts val="0"/>
              </a:spcAft>
              <a:buNone/>
            </a:pPr>
            <a:r>
              <a:t/>
            </a:r>
            <a:endParaRPr/>
          </a:p>
        </p:txBody>
      </p:sp>
      <p:sp>
        <p:nvSpPr>
          <p:cNvPr id="242" name="Google Shape;242;p29"/>
          <p:cNvSpPr txBox="1"/>
          <p:nvPr/>
        </p:nvSpPr>
        <p:spPr>
          <a:xfrm>
            <a:off x="3590925" y="1933575"/>
            <a:ext cx="2333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ko" sz="1800"/>
              <a:t>Sungheon Lee</a:t>
            </a:r>
            <a:endParaRPr b="1" i="1" sz="1800"/>
          </a:p>
          <a:p>
            <a:pPr indent="0" lvl="0" marL="0" rtl="0" algn="l">
              <a:spcBef>
                <a:spcPts val="0"/>
              </a:spcBef>
              <a:spcAft>
                <a:spcPts val="0"/>
              </a:spcAft>
              <a:buNone/>
            </a:pPr>
            <a:r>
              <a:t/>
            </a:r>
            <a:endParaRPr b="1" i="1" sz="1800"/>
          </a:p>
          <a:p>
            <a:pPr indent="0" lvl="0" marL="0" rtl="0" algn="l">
              <a:spcBef>
                <a:spcPts val="0"/>
              </a:spcBef>
              <a:spcAft>
                <a:spcPts val="0"/>
              </a:spcAft>
              <a:buNone/>
            </a:pPr>
            <a:r>
              <a:rPr b="1" i="1" lang="ko" sz="1800"/>
              <a:t>Jongmin Chung </a:t>
            </a:r>
            <a:endParaRPr b="1" i="1"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rotWithShape="1">
          <a:blip r:embed="rId3">
            <a:alphaModFix/>
          </a:blip>
          <a:srcRect b="11719" l="0" r="0" t="3906"/>
          <a:stretch/>
        </p:blipFill>
        <p:spPr>
          <a:xfrm>
            <a:off x="0" y="0"/>
            <a:ext cx="9144000" cy="5143501"/>
          </a:xfrm>
          <a:prstGeom prst="rect">
            <a:avLst/>
          </a:prstGeom>
          <a:noFill/>
          <a:ln>
            <a:noFill/>
          </a:ln>
        </p:spPr>
      </p:pic>
      <p:sp>
        <p:nvSpPr>
          <p:cNvPr id="68" name="Google Shape;68;p14"/>
          <p:cNvSpPr/>
          <p:nvPr/>
        </p:nvSpPr>
        <p:spPr>
          <a:xfrm>
            <a:off x="-16800" y="-13650"/>
            <a:ext cx="9177600" cy="5170800"/>
          </a:xfrm>
          <a:prstGeom prst="rect">
            <a:avLst/>
          </a:prstGeom>
          <a:solidFill>
            <a:srgbClr val="D9D9D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69" name="Google Shape;69;p14"/>
          <p:cNvCxnSpPr/>
          <p:nvPr/>
        </p:nvCxnSpPr>
        <p:spPr>
          <a:xfrm>
            <a:off x="104775" y="368472"/>
            <a:ext cx="1495200" cy="0"/>
          </a:xfrm>
          <a:prstGeom prst="straightConnector1">
            <a:avLst/>
          </a:prstGeom>
          <a:noFill/>
          <a:ln cap="flat" cmpd="sng" w="9525">
            <a:solidFill>
              <a:schemeClr val="lt1"/>
            </a:solidFill>
            <a:prstDash val="solid"/>
            <a:miter lim="800000"/>
            <a:headEnd len="sm" w="sm" type="none"/>
            <a:tailEnd len="sm" w="sm" type="none"/>
          </a:ln>
        </p:spPr>
      </p:cxnSp>
      <p:sp>
        <p:nvSpPr>
          <p:cNvPr id="70" name="Google Shape;70;p14"/>
          <p:cNvSpPr txBox="1"/>
          <p:nvPr/>
        </p:nvSpPr>
        <p:spPr>
          <a:xfrm>
            <a:off x="665007" y="441450"/>
            <a:ext cx="160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400">
                <a:solidFill>
                  <a:schemeClr val="lt1"/>
                </a:solidFill>
                <a:latin typeface="Comic Sans MS"/>
                <a:ea typeface="Comic Sans MS"/>
                <a:cs typeface="Comic Sans MS"/>
                <a:sym typeface="Comic Sans MS"/>
              </a:rPr>
              <a:t>CONTENTS</a:t>
            </a:r>
            <a:endParaRPr sz="1400">
              <a:solidFill>
                <a:schemeClr val="lt1"/>
              </a:solidFill>
              <a:latin typeface="Comic Sans MS"/>
              <a:ea typeface="Comic Sans MS"/>
              <a:cs typeface="Comic Sans MS"/>
              <a:sym typeface="Comic Sans MS"/>
            </a:endParaRPr>
          </a:p>
        </p:txBody>
      </p:sp>
      <p:grpSp>
        <p:nvGrpSpPr>
          <p:cNvPr id="71" name="Google Shape;71;p14"/>
          <p:cNvGrpSpPr/>
          <p:nvPr/>
        </p:nvGrpSpPr>
        <p:grpSpPr>
          <a:xfrm>
            <a:off x="914353" y="1154438"/>
            <a:ext cx="5676322" cy="3713788"/>
            <a:chOff x="914353" y="1154438"/>
            <a:chExt cx="5676322" cy="3713788"/>
          </a:xfrm>
        </p:grpSpPr>
        <p:sp>
          <p:nvSpPr>
            <p:cNvPr id="72" name="Google Shape;72;p14"/>
            <p:cNvSpPr txBox="1"/>
            <p:nvPr/>
          </p:nvSpPr>
          <p:spPr>
            <a:xfrm>
              <a:off x="1723851" y="4360325"/>
              <a:ext cx="4605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Comic Sans MS"/>
                  <a:ea typeface="Comic Sans MS"/>
                  <a:cs typeface="Comic Sans MS"/>
                  <a:sym typeface="Comic Sans MS"/>
                </a:rPr>
                <a:t>Suggestion to improve lawyer</a:t>
              </a:r>
              <a:r>
                <a:rPr lang="ko">
                  <a:solidFill>
                    <a:schemeClr val="lt1"/>
                  </a:solidFill>
                </a:rPr>
                <a:t> </a:t>
              </a:r>
              <a:endParaRPr>
                <a:solidFill>
                  <a:schemeClr val="lt1"/>
                </a:solidFill>
                <a:latin typeface="Arial"/>
                <a:ea typeface="Arial"/>
                <a:cs typeface="Arial"/>
                <a:sym typeface="Arial"/>
              </a:endParaRPr>
            </a:p>
          </p:txBody>
        </p:sp>
        <p:sp>
          <p:nvSpPr>
            <p:cNvPr id="73" name="Google Shape;73;p14"/>
            <p:cNvSpPr txBox="1"/>
            <p:nvPr/>
          </p:nvSpPr>
          <p:spPr>
            <a:xfrm>
              <a:off x="1285375" y="3403075"/>
              <a:ext cx="5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Comic Sans MS"/>
                  <a:ea typeface="Comic Sans MS"/>
                  <a:cs typeface="Comic Sans MS"/>
                  <a:sym typeface="Comic Sans MS"/>
                </a:rPr>
                <a:t>003</a:t>
              </a:r>
              <a:endParaRPr>
                <a:latin typeface="Comic Sans MS"/>
                <a:ea typeface="Comic Sans MS"/>
                <a:cs typeface="Comic Sans MS"/>
                <a:sym typeface="Comic Sans MS"/>
              </a:endParaRPr>
            </a:p>
          </p:txBody>
        </p:sp>
        <p:sp>
          <p:nvSpPr>
            <p:cNvPr id="74" name="Google Shape;74;p14"/>
            <p:cNvSpPr/>
            <p:nvPr/>
          </p:nvSpPr>
          <p:spPr>
            <a:xfrm>
              <a:off x="914353" y="1169816"/>
              <a:ext cx="291600" cy="291600"/>
            </a:xfrm>
            <a:prstGeom prst="ellipse">
              <a:avLst/>
            </a:prstGeom>
            <a:solidFill>
              <a:srgbClr val="8CCDCD"/>
            </a:solidFill>
            <a:ln cap="flat" cmpd="sng" w="1016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5" name="Google Shape;75;p14"/>
            <p:cNvSpPr txBox="1"/>
            <p:nvPr/>
          </p:nvSpPr>
          <p:spPr>
            <a:xfrm>
              <a:off x="1285363" y="1154438"/>
              <a:ext cx="516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400">
                  <a:solidFill>
                    <a:schemeClr val="lt1"/>
                  </a:solidFill>
                  <a:latin typeface="Comic Sans MS"/>
                  <a:ea typeface="Comic Sans MS"/>
                  <a:cs typeface="Comic Sans MS"/>
                  <a:sym typeface="Comic Sans MS"/>
                </a:rPr>
                <a:t>001</a:t>
              </a:r>
              <a:endParaRPr sz="1400">
                <a:solidFill>
                  <a:schemeClr val="lt1"/>
                </a:solidFill>
                <a:latin typeface="Comic Sans MS"/>
                <a:ea typeface="Comic Sans MS"/>
                <a:cs typeface="Comic Sans MS"/>
                <a:sym typeface="Comic Sans MS"/>
              </a:endParaRPr>
            </a:p>
          </p:txBody>
        </p:sp>
        <p:sp>
          <p:nvSpPr>
            <p:cNvPr id="76" name="Google Shape;76;p14"/>
            <p:cNvSpPr txBox="1"/>
            <p:nvPr/>
          </p:nvSpPr>
          <p:spPr>
            <a:xfrm>
              <a:off x="1742075" y="3433075"/>
              <a:ext cx="484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Comic Sans MS"/>
                  <a:ea typeface="Comic Sans MS"/>
                  <a:cs typeface="Comic Sans MS"/>
                  <a:sym typeface="Comic Sans MS"/>
                </a:rPr>
                <a:t>Finding common factor of specific distribution of client </a:t>
              </a:r>
              <a:r>
                <a:rPr lang="ko">
                  <a:solidFill>
                    <a:schemeClr val="lt1"/>
                  </a:solidFill>
                </a:rPr>
                <a:t> </a:t>
              </a:r>
              <a:endParaRPr>
                <a:solidFill>
                  <a:schemeClr val="lt1"/>
                </a:solidFill>
                <a:latin typeface="Arial"/>
                <a:ea typeface="Arial"/>
                <a:cs typeface="Arial"/>
                <a:sym typeface="Arial"/>
              </a:endParaRPr>
            </a:p>
          </p:txBody>
        </p:sp>
        <p:sp>
          <p:nvSpPr>
            <p:cNvPr id="77" name="Google Shape;77;p14"/>
            <p:cNvSpPr txBox="1"/>
            <p:nvPr/>
          </p:nvSpPr>
          <p:spPr>
            <a:xfrm>
              <a:off x="1742073" y="2561325"/>
              <a:ext cx="3094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lt1"/>
                  </a:solidFill>
                  <a:latin typeface="Comic Sans MS"/>
                  <a:ea typeface="Comic Sans MS"/>
                  <a:cs typeface="Comic Sans MS"/>
                  <a:sym typeface="Comic Sans MS"/>
                </a:rPr>
                <a:t>Visualization of Analysis</a:t>
              </a:r>
              <a:endParaRPr>
                <a:solidFill>
                  <a:schemeClr val="lt1"/>
                </a:solidFill>
                <a:latin typeface="Comic Sans MS"/>
                <a:ea typeface="Comic Sans MS"/>
                <a:cs typeface="Comic Sans MS"/>
                <a:sym typeface="Comic Sans MS"/>
              </a:endParaRPr>
            </a:p>
          </p:txBody>
        </p:sp>
        <p:sp>
          <p:nvSpPr>
            <p:cNvPr id="78" name="Google Shape;78;p14"/>
            <p:cNvSpPr txBox="1"/>
            <p:nvPr/>
          </p:nvSpPr>
          <p:spPr>
            <a:xfrm>
              <a:off x="1694380" y="1154450"/>
              <a:ext cx="4297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400">
                  <a:solidFill>
                    <a:schemeClr val="lt1"/>
                  </a:solidFill>
                  <a:latin typeface="Comic Sans MS"/>
                  <a:ea typeface="Comic Sans MS"/>
                  <a:cs typeface="Comic Sans MS"/>
                  <a:sym typeface="Comic Sans MS"/>
                </a:rPr>
                <a:t>Analysis conversation between lawyer and client </a:t>
              </a:r>
              <a:endParaRPr sz="1100">
                <a:latin typeface="Comic Sans MS"/>
                <a:ea typeface="Comic Sans MS"/>
                <a:cs typeface="Comic Sans MS"/>
                <a:sym typeface="Comic Sans MS"/>
              </a:endParaRPr>
            </a:p>
          </p:txBody>
        </p:sp>
        <p:sp>
          <p:nvSpPr>
            <p:cNvPr id="79" name="Google Shape;79;p14"/>
            <p:cNvSpPr txBox="1"/>
            <p:nvPr/>
          </p:nvSpPr>
          <p:spPr>
            <a:xfrm>
              <a:off x="1694375" y="4551927"/>
              <a:ext cx="13527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p>
          </p:txBody>
        </p:sp>
        <p:sp>
          <p:nvSpPr>
            <p:cNvPr id="80" name="Google Shape;80;p14"/>
            <p:cNvSpPr txBox="1"/>
            <p:nvPr/>
          </p:nvSpPr>
          <p:spPr>
            <a:xfrm>
              <a:off x="1723856" y="1461431"/>
              <a:ext cx="4115400" cy="1023600"/>
            </a:xfrm>
            <a:prstGeom prst="rect">
              <a:avLst/>
            </a:prstGeom>
            <a:noFill/>
            <a:ln>
              <a:noFill/>
            </a:ln>
          </p:spPr>
          <p:txBody>
            <a:bodyPr anchorCtr="0" anchor="t" bIns="34275" lIns="68575" spcFirstLastPara="1" rIns="68575" wrap="square" tIns="34275">
              <a:spAutoFit/>
            </a:bodyPr>
            <a:lstStyle/>
            <a:p>
              <a:pPr indent="-139700" lvl="0" marL="139700" marR="0" rtl="0" algn="l">
                <a:lnSpc>
                  <a:spcPct val="130000"/>
                </a:lnSpc>
                <a:spcBef>
                  <a:spcPts val="0"/>
                </a:spcBef>
                <a:spcAft>
                  <a:spcPts val="0"/>
                </a:spcAft>
                <a:buSzPts val="1000"/>
                <a:buFont typeface="Comic Sans MS"/>
                <a:buChar char="▪"/>
              </a:pPr>
              <a:r>
                <a:rPr b="1" lang="ko" sz="1000">
                  <a:latin typeface="Comic Sans MS"/>
                  <a:ea typeface="Comic Sans MS"/>
                  <a:cs typeface="Comic Sans MS"/>
                  <a:sym typeface="Comic Sans MS"/>
                </a:rPr>
                <a:t>Extract specific word from their conversation to determine successful / failure communication leading</a:t>
              </a:r>
              <a:endParaRPr b="1" sz="1000">
                <a:latin typeface="Comic Sans MS"/>
                <a:ea typeface="Comic Sans MS"/>
                <a:cs typeface="Comic Sans MS"/>
                <a:sym typeface="Comic Sans MS"/>
              </a:endParaRPr>
            </a:p>
            <a:p>
              <a:pPr indent="-139700" lvl="0" marL="139700" marR="0" rtl="0" algn="l">
                <a:lnSpc>
                  <a:spcPct val="130000"/>
                </a:lnSpc>
                <a:spcBef>
                  <a:spcPts val="0"/>
                </a:spcBef>
                <a:spcAft>
                  <a:spcPts val="0"/>
                </a:spcAft>
                <a:buSzPts val="1000"/>
                <a:buFont typeface="Comic Sans MS"/>
                <a:buChar char="▪"/>
              </a:pPr>
              <a:r>
                <a:rPr b="1" lang="ko" sz="1000">
                  <a:latin typeface="Comic Sans MS"/>
                  <a:ea typeface="Comic Sans MS"/>
                  <a:cs typeface="Comic Sans MS"/>
                  <a:sym typeface="Comic Sans MS"/>
                </a:rPr>
                <a:t>Create scoring rubric  to score their specific word used in conversation </a:t>
              </a:r>
              <a:endParaRPr b="1" sz="1000">
                <a:latin typeface="Comic Sans MS"/>
                <a:ea typeface="Comic Sans MS"/>
                <a:cs typeface="Comic Sans MS"/>
                <a:sym typeface="Comic Sans MS"/>
              </a:endParaRPr>
            </a:p>
            <a:p>
              <a:pPr indent="-139700" lvl="0" marL="139700" marR="0" rtl="0" algn="l">
                <a:lnSpc>
                  <a:spcPct val="130000"/>
                </a:lnSpc>
                <a:spcBef>
                  <a:spcPts val="0"/>
                </a:spcBef>
                <a:spcAft>
                  <a:spcPts val="0"/>
                </a:spcAft>
                <a:buSzPts val="1000"/>
                <a:buFont typeface="Comic Sans MS"/>
                <a:buChar char="▪"/>
              </a:pPr>
              <a:r>
                <a:rPr b="1" lang="ko" sz="1000">
                  <a:latin typeface="Comic Sans MS"/>
                  <a:ea typeface="Comic Sans MS"/>
                  <a:cs typeface="Comic Sans MS"/>
                  <a:sym typeface="Comic Sans MS"/>
                </a:rPr>
                <a:t>Use Python to grade based on created rubric</a:t>
              </a:r>
              <a:endParaRPr b="1" sz="1000">
                <a:latin typeface="Comic Sans MS"/>
                <a:ea typeface="Comic Sans MS"/>
                <a:cs typeface="Comic Sans MS"/>
                <a:sym typeface="Comic Sans MS"/>
              </a:endParaRPr>
            </a:p>
          </p:txBody>
        </p:sp>
        <p:sp>
          <p:nvSpPr>
            <p:cNvPr id="81" name="Google Shape;81;p14"/>
            <p:cNvSpPr txBox="1"/>
            <p:nvPr/>
          </p:nvSpPr>
          <p:spPr>
            <a:xfrm>
              <a:off x="1762547" y="3716475"/>
              <a:ext cx="4038000" cy="623400"/>
            </a:xfrm>
            <a:prstGeom prst="rect">
              <a:avLst/>
            </a:prstGeom>
            <a:noFill/>
            <a:ln>
              <a:noFill/>
            </a:ln>
          </p:spPr>
          <p:txBody>
            <a:bodyPr anchorCtr="0" anchor="t" bIns="34275" lIns="68575" spcFirstLastPara="1" rIns="68575" wrap="square" tIns="34275">
              <a:spAutoFit/>
            </a:bodyPr>
            <a:lstStyle/>
            <a:p>
              <a:pPr indent="-139700" lvl="0" marL="139700" rtl="0" algn="l">
                <a:lnSpc>
                  <a:spcPct val="130000"/>
                </a:lnSpc>
                <a:spcBef>
                  <a:spcPts val="0"/>
                </a:spcBef>
                <a:spcAft>
                  <a:spcPts val="0"/>
                </a:spcAft>
                <a:buClr>
                  <a:schemeClr val="lt1"/>
                </a:buClr>
                <a:buSzPts val="1000"/>
                <a:buFont typeface="Comic Sans MS"/>
                <a:buChar char="▪"/>
              </a:pPr>
              <a:r>
                <a:rPr b="1" lang="ko" sz="1000">
                  <a:solidFill>
                    <a:schemeClr val="lt1"/>
                  </a:solidFill>
                  <a:latin typeface="Comic Sans MS"/>
                  <a:ea typeface="Comic Sans MS"/>
                  <a:cs typeface="Comic Sans MS"/>
                  <a:sym typeface="Comic Sans MS"/>
                </a:rPr>
                <a:t>Match their identifier through SQL</a:t>
              </a:r>
              <a:endParaRPr b="1" sz="1000">
                <a:solidFill>
                  <a:schemeClr val="lt1"/>
                </a:solidFill>
                <a:latin typeface="Comic Sans MS"/>
                <a:ea typeface="Comic Sans MS"/>
                <a:cs typeface="Comic Sans MS"/>
                <a:sym typeface="Comic Sans MS"/>
              </a:endParaRPr>
            </a:p>
            <a:p>
              <a:pPr indent="-139700" lvl="0" marL="139700" rtl="0" algn="l">
                <a:lnSpc>
                  <a:spcPct val="130000"/>
                </a:lnSpc>
                <a:spcBef>
                  <a:spcPts val="0"/>
                </a:spcBef>
                <a:spcAft>
                  <a:spcPts val="0"/>
                </a:spcAft>
                <a:buClr>
                  <a:schemeClr val="lt1"/>
                </a:buClr>
                <a:buSzPts val="1000"/>
                <a:buFont typeface="Comic Sans MS"/>
                <a:buChar char="▪"/>
              </a:pPr>
              <a:r>
                <a:rPr b="1" lang="ko" sz="1000">
                  <a:solidFill>
                    <a:schemeClr val="lt1"/>
                  </a:solidFill>
                  <a:latin typeface="Comic Sans MS"/>
                  <a:ea typeface="Comic Sans MS"/>
                  <a:cs typeface="Comic Sans MS"/>
                  <a:sym typeface="Comic Sans MS"/>
                </a:rPr>
                <a:t>Find influential common characteristic </a:t>
              </a:r>
              <a:endParaRPr b="1" sz="1000">
                <a:solidFill>
                  <a:schemeClr val="lt1"/>
                </a:solidFill>
                <a:latin typeface="Comic Sans MS"/>
                <a:ea typeface="Comic Sans MS"/>
                <a:cs typeface="Comic Sans MS"/>
                <a:sym typeface="Comic Sans MS"/>
              </a:endParaRPr>
            </a:p>
            <a:p>
              <a:pPr indent="0" lvl="0" marL="0" rtl="0" algn="l">
                <a:lnSpc>
                  <a:spcPct val="130000"/>
                </a:lnSpc>
                <a:spcBef>
                  <a:spcPts val="0"/>
                </a:spcBef>
                <a:spcAft>
                  <a:spcPts val="0"/>
                </a:spcAft>
                <a:buNone/>
              </a:pPr>
              <a:r>
                <a:rPr b="1" lang="ko" sz="1000">
                  <a:solidFill>
                    <a:schemeClr val="lt1"/>
                  </a:solidFill>
                  <a:latin typeface="Comic Sans MS"/>
                  <a:ea typeface="Comic Sans MS"/>
                  <a:cs typeface="Comic Sans MS"/>
                  <a:sym typeface="Comic Sans MS"/>
                </a:rPr>
                <a:t>    of specific clients</a:t>
              </a:r>
              <a:endParaRPr b="1" sz="1000">
                <a:solidFill>
                  <a:schemeClr val="lt1"/>
                </a:solidFill>
                <a:latin typeface="Comic Sans MS"/>
                <a:ea typeface="Comic Sans MS"/>
                <a:cs typeface="Comic Sans MS"/>
                <a:sym typeface="Comic Sans MS"/>
              </a:endParaRPr>
            </a:p>
          </p:txBody>
        </p:sp>
        <p:sp>
          <p:nvSpPr>
            <p:cNvPr id="82" name="Google Shape;82;p14"/>
            <p:cNvSpPr txBox="1"/>
            <p:nvPr/>
          </p:nvSpPr>
          <p:spPr>
            <a:xfrm>
              <a:off x="1742075" y="2922325"/>
              <a:ext cx="3017100" cy="489000"/>
            </a:xfrm>
            <a:prstGeom prst="rect">
              <a:avLst/>
            </a:prstGeom>
            <a:noFill/>
            <a:ln>
              <a:noFill/>
            </a:ln>
          </p:spPr>
          <p:txBody>
            <a:bodyPr anchorCtr="0" anchor="t" bIns="34275" lIns="68575" spcFirstLastPara="1" rIns="68575" wrap="square" tIns="34275">
              <a:noAutofit/>
            </a:bodyPr>
            <a:lstStyle/>
            <a:p>
              <a:pPr indent="-139700" lvl="0" marL="139700" rtl="0" algn="l">
                <a:lnSpc>
                  <a:spcPct val="130000"/>
                </a:lnSpc>
                <a:spcBef>
                  <a:spcPts val="0"/>
                </a:spcBef>
                <a:spcAft>
                  <a:spcPts val="0"/>
                </a:spcAft>
                <a:buClr>
                  <a:schemeClr val="lt1"/>
                </a:buClr>
                <a:buSzPts val="1000"/>
                <a:buFont typeface="Comic Sans MS"/>
                <a:buChar char="▪"/>
              </a:pPr>
              <a:r>
                <a:rPr b="1" lang="ko" sz="1000">
                  <a:solidFill>
                    <a:schemeClr val="lt1"/>
                  </a:solidFill>
                  <a:latin typeface="Comic Sans MS"/>
                  <a:ea typeface="Comic Sans MS"/>
                  <a:cs typeface="Comic Sans MS"/>
                  <a:sym typeface="Comic Sans MS"/>
                </a:rPr>
                <a:t>Visualize data using R and Tableau</a:t>
              </a:r>
              <a:endParaRPr b="1" sz="1000">
                <a:solidFill>
                  <a:schemeClr val="lt1"/>
                </a:solidFill>
                <a:latin typeface="Comic Sans MS"/>
                <a:ea typeface="Comic Sans MS"/>
                <a:cs typeface="Comic Sans MS"/>
                <a:sym typeface="Comic Sans MS"/>
              </a:endParaRPr>
            </a:p>
            <a:p>
              <a:pPr indent="-139700" lvl="0" marL="139700" rtl="0" algn="l">
                <a:lnSpc>
                  <a:spcPct val="130000"/>
                </a:lnSpc>
                <a:spcBef>
                  <a:spcPts val="0"/>
                </a:spcBef>
                <a:spcAft>
                  <a:spcPts val="0"/>
                </a:spcAft>
                <a:buClr>
                  <a:schemeClr val="lt1"/>
                </a:buClr>
                <a:buSzPts val="1000"/>
                <a:buFont typeface="Comic Sans MS"/>
                <a:buChar char="▪"/>
              </a:pPr>
              <a:r>
                <a:rPr b="1" lang="ko" sz="1000">
                  <a:solidFill>
                    <a:schemeClr val="lt1"/>
                  </a:solidFill>
                  <a:latin typeface="Comic Sans MS"/>
                  <a:ea typeface="Comic Sans MS"/>
                  <a:cs typeface="Comic Sans MS"/>
                  <a:sym typeface="Comic Sans MS"/>
                </a:rPr>
                <a:t>Careful analysis dataset through Graphs</a:t>
              </a:r>
              <a:endParaRPr b="1" sz="1000">
                <a:solidFill>
                  <a:schemeClr val="lt1"/>
                </a:solidFill>
                <a:latin typeface="Comic Sans MS"/>
                <a:ea typeface="Comic Sans MS"/>
                <a:cs typeface="Comic Sans MS"/>
                <a:sym typeface="Comic Sans MS"/>
              </a:endParaRPr>
            </a:p>
            <a:p>
              <a:pPr indent="0" lvl="0" marL="0" marR="0" rtl="0" algn="l">
                <a:lnSpc>
                  <a:spcPct val="130000"/>
                </a:lnSpc>
                <a:spcBef>
                  <a:spcPts val="0"/>
                </a:spcBef>
                <a:spcAft>
                  <a:spcPts val="0"/>
                </a:spcAft>
                <a:buNone/>
              </a:pPr>
              <a:r>
                <a:t/>
              </a:r>
              <a:endParaRPr b="1" sz="1000"/>
            </a:p>
            <a:p>
              <a:pPr indent="0" lvl="0" marL="0" marR="0" rtl="0" algn="l">
                <a:lnSpc>
                  <a:spcPct val="130000"/>
                </a:lnSpc>
                <a:spcBef>
                  <a:spcPts val="0"/>
                </a:spcBef>
                <a:spcAft>
                  <a:spcPts val="0"/>
                </a:spcAft>
                <a:buNone/>
              </a:pPr>
              <a:r>
                <a:rPr b="1" lang="ko" sz="1000"/>
                <a:t>		</a:t>
              </a:r>
              <a:endParaRPr b="1" sz="1000"/>
            </a:p>
          </p:txBody>
        </p:sp>
        <p:sp>
          <p:nvSpPr>
            <p:cNvPr id="83" name="Google Shape;83;p14"/>
            <p:cNvSpPr/>
            <p:nvPr/>
          </p:nvSpPr>
          <p:spPr>
            <a:xfrm>
              <a:off x="914381" y="2557874"/>
              <a:ext cx="291600" cy="291600"/>
            </a:xfrm>
            <a:prstGeom prst="ellipse">
              <a:avLst/>
            </a:prstGeom>
            <a:solidFill>
              <a:srgbClr val="8CCDCD"/>
            </a:solidFill>
            <a:ln cap="flat" cmpd="sng" w="1016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4" name="Google Shape;84;p14"/>
            <p:cNvSpPr/>
            <p:nvPr/>
          </p:nvSpPr>
          <p:spPr>
            <a:xfrm>
              <a:off x="914375" y="3457375"/>
              <a:ext cx="291600" cy="291600"/>
            </a:xfrm>
            <a:prstGeom prst="ellipse">
              <a:avLst/>
            </a:prstGeom>
            <a:solidFill>
              <a:srgbClr val="8CCDCD"/>
            </a:solidFill>
            <a:ln cap="flat" cmpd="sng" w="1016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5" name="Google Shape;85;p14"/>
            <p:cNvSpPr/>
            <p:nvPr/>
          </p:nvSpPr>
          <p:spPr>
            <a:xfrm>
              <a:off x="914375" y="4356865"/>
              <a:ext cx="291600" cy="291600"/>
            </a:xfrm>
            <a:prstGeom prst="ellipse">
              <a:avLst/>
            </a:prstGeom>
            <a:solidFill>
              <a:srgbClr val="8CCDCD"/>
            </a:solidFill>
            <a:ln cap="flat" cmpd="sng" w="1016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6" name="Google Shape;86;p14"/>
            <p:cNvSpPr txBox="1"/>
            <p:nvPr/>
          </p:nvSpPr>
          <p:spPr>
            <a:xfrm>
              <a:off x="1285375" y="2503575"/>
              <a:ext cx="5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Comic Sans MS"/>
                  <a:ea typeface="Comic Sans MS"/>
                  <a:cs typeface="Comic Sans MS"/>
                  <a:sym typeface="Comic Sans MS"/>
                </a:rPr>
                <a:t>002</a:t>
              </a:r>
              <a:endParaRPr>
                <a:latin typeface="Comic Sans MS"/>
                <a:ea typeface="Comic Sans MS"/>
                <a:cs typeface="Comic Sans MS"/>
                <a:sym typeface="Comic Sans MS"/>
              </a:endParaRPr>
            </a:p>
          </p:txBody>
        </p:sp>
        <p:sp>
          <p:nvSpPr>
            <p:cNvPr id="87" name="Google Shape;87;p14"/>
            <p:cNvSpPr txBox="1"/>
            <p:nvPr/>
          </p:nvSpPr>
          <p:spPr>
            <a:xfrm>
              <a:off x="1285375" y="4302575"/>
              <a:ext cx="5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Comic Sans MS"/>
                  <a:ea typeface="Comic Sans MS"/>
                  <a:cs typeface="Comic Sans MS"/>
                  <a:sym typeface="Comic Sans MS"/>
                </a:rPr>
                <a:t>004</a:t>
              </a:r>
              <a:endParaRPr>
                <a:latin typeface="Comic Sans MS"/>
                <a:ea typeface="Comic Sans MS"/>
                <a:cs typeface="Comic Sans MS"/>
                <a:sym typeface="Comic Sans MS"/>
              </a:endParaRPr>
            </a:p>
          </p:txBody>
        </p:sp>
        <p:sp>
          <p:nvSpPr>
            <p:cNvPr id="88" name="Google Shape;88;p14"/>
            <p:cNvSpPr txBox="1"/>
            <p:nvPr/>
          </p:nvSpPr>
          <p:spPr>
            <a:xfrm>
              <a:off x="1823972" y="4645025"/>
              <a:ext cx="4038000" cy="223200"/>
            </a:xfrm>
            <a:prstGeom prst="rect">
              <a:avLst/>
            </a:prstGeom>
            <a:noFill/>
            <a:ln>
              <a:noFill/>
            </a:ln>
          </p:spPr>
          <p:txBody>
            <a:bodyPr anchorCtr="0" anchor="t" bIns="34275" lIns="68575" spcFirstLastPara="1" rIns="68575" wrap="square" tIns="34275">
              <a:spAutoFit/>
            </a:bodyPr>
            <a:lstStyle/>
            <a:p>
              <a:pPr indent="-139700" lvl="0" marL="139700" rtl="0" algn="l">
                <a:lnSpc>
                  <a:spcPct val="130000"/>
                </a:lnSpc>
                <a:spcBef>
                  <a:spcPts val="0"/>
                </a:spcBef>
                <a:spcAft>
                  <a:spcPts val="0"/>
                </a:spcAft>
                <a:buClr>
                  <a:schemeClr val="lt1"/>
                </a:buClr>
                <a:buSzPts val="1000"/>
                <a:buFont typeface="Comic Sans MS"/>
                <a:buChar char="▪"/>
              </a:pPr>
              <a:r>
                <a:rPr b="1" lang="ko" sz="1000">
                  <a:solidFill>
                    <a:schemeClr val="lt1"/>
                  </a:solidFill>
                  <a:latin typeface="Comic Sans MS"/>
                  <a:ea typeface="Comic Sans MS"/>
                  <a:cs typeface="Comic Sans MS"/>
                  <a:sym typeface="Comic Sans MS"/>
                </a:rPr>
                <a:t>Limitation</a:t>
              </a:r>
              <a:endParaRPr b="1" sz="1000">
                <a:solidFill>
                  <a:schemeClr val="lt1"/>
                </a:solidFill>
                <a:latin typeface="Comic Sans MS"/>
                <a:ea typeface="Comic Sans MS"/>
                <a:cs typeface="Comic Sans MS"/>
                <a:sym typeface="Comic Sans M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2" name="Shape 92"/>
        <p:cNvGrpSpPr/>
        <p:nvPr/>
      </p:nvGrpSpPr>
      <p:grpSpPr>
        <a:xfrm>
          <a:off x="0" y="0"/>
          <a:ext cx="0" cy="0"/>
          <a:chOff x="0" y="0"/>
          <a:chExt cx="0" cy="0"/>
        </a:xfrm>
      </p:grpSpPr>
      <p:grpSp>
        <p:nvGrpSpPr>
          <p:cNvPr id="93" name="Google Shape;93;p15"/>
          <p:cNvGrpSpPr/>
          <p:nvPr/>
        </p:nvGrpSpPr>
        <p:grpSpPr>
          <a:xfrm>
            <a:off x="6087777" y="385008"/>
            <a:ext cx="2742432" cy="2771803"/>
            <a:chOff x="8307536" y="513344"/>
            <a:chExt cx="3656577" cy="3695738"/>
          </a:xfrm>
        </p:grpSpPr>
        <p:sp>
          <p:nvSpPr>
            <p:cNvPr id="94" name="Google Shape;94;p15"/>
            <p:cNvSpPr/>
            <p:nvPr/>
          </p:nvSpPr>
          <p:spPr>
            <a:xfrm rot="5400000">
              <a:off x="10712213" y="832194"/>
              <a:ext cx="1344600" cy="1159200"/>
            </a:xfrm>
            <a:prstGeom prst="triangle">
              <a:avLst>
                <a:gd fmla="val 50000"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5" name="Google Shape;95;p15"/>
            <p:cNvSpPr/>
            <p:nvPr/>
          </p:nvSpPr>
          <p:spPr>
            <a:xfrm flipH="1" rot="-5400000">
              <a:off x="9326543" y="606044"/>
              <a:ext cx="1344600" cy="1159200"/>
            </a:xfrm>
            <a:prstGeom prst="triangle">
              <a:avLst>
                <a:gd fmla="val 50000"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6" name="Google Shape;96;p15"/>
            <p:cNvSpPr/>
            <p:nvPr/>
          </p:nvSpPr>
          <p:spPr>
            <a:xfrm rot="5400000">
              <a:off x="9574278" y="1657300"/>
              <a:ext cx="1344600" cy="1159200"/>
            </a:xfrm>
            <a:prstGeom prst="triangle">
              <a:avLst>
                <a:gd fmla="val 50000" name="adj"/>
              </a:avLst>
            </a:prstGeom>
            <a:solidFill>
              <a:schemeClr val="accent3"/>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7" name="Google Shape;97;p15"/>
            <p:cNvSpPr/>
            <p:nvPr/>
          </p:nvSpPr>
          <p:spPr>
            <a:xfrm rot="-5400000">
              <a:off x="9812641" y="2403183"/>
              <a:ext cx="1344600" cy="1159200"/>
            </a:xfrm>
            <a:prstGeom prst="triangle">
              <a:avLst>
                <a:gd fmla="val 50000"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8" name="Google Shape;98;p15"/>
            <p:cNvSpPr/>
            <p:nvPr/>
          </p:nvSpPr>
          <p:spPr>
            <a:xfrm flipH="1" rot="5400000">
              <a:off x="9233062" y="2957181"/>
              <a:ext cx="1344600" cy="1159200"/>
            </a:xfrm>
            <a:prstGeom prst="triangle">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9" name="Google Shape;99;p15"/>
            <p:cNvSpPr/>
            <p:nvPr/>
          </p:nvSpPr>
          <p:spPr>
            <a:xfrm rot="-5400000">
              <a:off x="8214836" y="1555522"/>
              <a:ext cx="1344600" cy="1159200"/>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00" name="Google Shape;100;p15"/>
          <p:cNvSpPr/>
          <p:nvPr/>
        </p:nvSpPr>
        <p:spPr>
          <a:xfrm>
            <a:off x="366175" y="2648400"/>
            <a:ext cx="1226400" cy="366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5"/>
          <p:cNvGrpSpPr/>
          <p:nvPr/>
        </p:nvGrpSpPr>
        <p:grpSpPr>
          <a:xfrm>
            <a:off x="284095" y="1692688"/>
            <a:ext cx="5292092" cy="1721462"/>
            <a:chOff x="367427" y="1728414"/>
            <a:chExt cx="7056123" cy="2295283"/>
          </a:xfrm>
        </p:grpSpPr>
        <p:sp>
          <p:nvSpPr>
            <p:cNvPr id="102" name="Google Shape;102;p15"/>
            <p:cNvSpPr txBox="1"/>
            <p:nvPr/>
          </p:nvSpPr>
          <p:spPr>
            <a:xfrm>
              <a:off x="422150" y="2946397"/>
              <a:ext cx="7001400" cy="1077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400">
                  <a:solidFill>
                    <a:schemeClr val="dk1"/>
                  </a:solidFill>
                  <a:latin typeface="Comic Sans MS"/>
                  <a:ea typeface="Comic Sans MS"/>
                  <a:cs typeface="Comic Sans MS"/>
                  <a:sym typeface="Comic Sans MS"/>
                </a:rPr>
                <a:t>Analysis on conversation between</a:t>
              </a:r>
              <a:endParaRPr sz="24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ko" sz="2400">
                  <a:solidFill>
                    <a:schemeClr val="dk1"/>
                  </a:solidFill>
                  <a:latin typeface="Comic Sans MS"/>
                  <a:ea typeface="Comic Sans MS"/>
                  <a:cs typeface="Comic Sans MS"/>
                  <a:sym typeface="Comic Sans MS"/>
                </a:rPr>
                <a:t>lawyers and clients </a:t>
              </a:r>
              <a:endParaRPr b="1" sz="2400">
                <a:solidFill>
                  <a:schemeClr val="dk1"/>
                </a:solidFill>
                <a:latin typeface="Comic Sans MS"/>
                <a:ea typeface="Comic Sans MS"/>
                <a:cs typeface="Comic Sans MS"/>
                <a:sym typeface="Comic Sans MS"/>
              </a:endParaRPr>
            </a:p>
          </p:txBody>
        </p:sp>
        <p:sp>
          <p:nvSpPr>
            <p:cNvPr id="103" name="Google Shape;103;p15"/>
            <p:cNvSpPr txBox="1"/>
            <p:nvPr/>
          </p:nvSpPr>
          <p:spPr>
            <a:xfrm>
              <a:off x="367427" y="1728414"/>
              <a:ext cx="4027500" cy="1323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6000">
                  <a:solidFill>
                    <a:srgbClr val="8CCDCD"/>
                  </a:solidFill>
                  <a:latin typeface="Comic Sans MS"/>
                  <a:ea typeface="Comic Sans MS"/>
                  <a:cs typeface="Comic Sans MS"/>
                  <a:sym typeface="Comic Sans MS"/>
                </a:rPr>
                <a:t>Part 1</a:t>
              </a:r>
              <a:endParaRPr b="1" sz="6000">
                <a:solidFill>
                  <a:srgbClr val="8CCDCD"/>
                </a:solidFill>
                <a:latin typeface="Comic Sans MS"/>
                <a:ea typeface="Comic Sans MS"/>
                <a:cs typeface="Comic Sans MS"/>
                <a:sym typeface="Comic Sans MS"/>
              </a:endParaRPr>
            </a:p>
          </p:txBody>
        </p:sp>
        <p:cxnSp>
          <p:nvCxnSpPr>
            <p:cNvPr id="104" name="Google Shape;104;p15"/>
            <p:cNvCxnSpPr/>
            <p:nvPr/>
          </p:nvCxnSpPr>
          <p:spPr>
            <a:xfrm>
              <a:off x="635000" y="2946400"/>
              <a:ext cx="5079900" cy="0"/>
            </a:xfrm>
            <a:prstGeom prst="straightConnector1">
              <a:avLst/>
            </a:prstGeom>
            <a:noFill/>
            <a:ln cap="flat" cmpd="sng" w="9525">
              <a:solidFill>
                <a:schemeClr val="accent1"/>
              </a:solidFill>
              <a:prstDash val="solid"/>
              <a:miter lim="800000"/>
              <a:headEnd len="sm" w="sm" type="none"/>
              <a:tailEnd len="sm" w="sm" type="none"/>
            </a:ln>
          </p:spPr>
        </p:cxnSp>
      </p:grpSp>
      <p:pic>
        <p:nvPicPr>
          <p:cNvPr id="105" name="Google Shape;105;p15"/>
          <p:cNvPicPr preferRelativeResize="0"/>
          <p:nvPr/>
        </p:nvPicPr>
        <p:blipFill>
          <a:blip r:embed="rId3">
            <a:alphaModFix/>
          </a:blip>
          <a:stretch>
            <a:fillRect/>
          </a:stretch>
        </p:blipFill>
        <p:spPr>
          <a:xfrm>
            <a:off x="7953376" y="4032150"/>
            <a:ext cx="1190625" cy="11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p:nvPr/>
        </p:nvSpPr>
        <p:spPr>
          <a:xfrm>
            <a:off x="0" y="0"/>
            <a:ext cx="9144000" cy="1336800"/>
          </a:xfrm>
          <a:prstGeom prst="rect">
            <a:avLst/>
          </a:prstGeom>
          <a:solidFill>
            <a:srgbClr val="E7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1" name="Google Shape;111;p16"/>
          <p:cNvSpPr txBox="1"/>
          <p:nvPr/>
        </p:nvSpPr>
        <p:spPr>
          <a:xfrm>
            <a:off x="3072000" y="38370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3000">
                <a:solidFill>
                  <a:schemeClr val="lt1"/>
                </a:solidFill>
                <a:latin typeface="Comic Sans MS"/>
                <a:ea typeface="Comic Sans MS"/>
                <a:cs typeface="Comic Sans MS"/>
                <a:sym typeface="Comic Sans MS"/>
              </a:rPr>
              <a:t>Keyword Lists</a:t>
            </a:r>
            <a:endParaRPr sz="3000">
              <a:solidFill>
                <a:schemeClr val="lt1"/>
              </a:solidFill>
              <a:latin typeface="Comic Sans MS"/>
              <a:ea typeface="Comic Sans MS"/>
              <a:cs typeface="Comic Sans MS"/>
              <a:sym typeface="Comic Sans MS"/>
            </a:endParaRPr>
          </a:p>
        </p:txBody>
      </p:sp>
      <p:sp>
        <p:nvSpPr>
          <p:cNvPr id="112" name="Google Shape;112;p16"/>
          <p:cNvSpPr txBox="1"/>
          <p:nvPr/>
        </p:nvSpPr>
        <p:spPr>
          <a:xfrm>
            <a:off x="409575" y="1632850"/>
            <a:ext cx="8055900" cy="3124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omic Sans MS"/>
              <a:buChar char="●"/>
            </a:pPr>
            <a:r>
              <a:rPr lang="ko" sz="1800">
                <a:solidFill>
                  <a:schemeClr val="dk1"/>
                </a:solidFill>
                <a:latin typeface="Comic Sans MS"/>
                <a:ea typeface="Comic Sans MS"/>
                <a:cs typeface="Comic Sans MS"/>
                <a:sym typeface="Comic Sans MS"/>
              </a:rPr>
              <a:t>Positive Keyword lists</a:t>
            </a:r>
            <a:endParaRPr sz="1800">
              <a:solidFill>
                <a:schemeClr val="dk1"/>
              </a:solidFill>
              <a:latin typeface="Comic Sans MS"/>
              <a:ea typeface="Comic Sans MS"/>
              <a:cs typeface="Comic Sans MS"/>
              <a:sym typeface="Comic Sans MS"/>
            </a:endParaRPr>
          </a:p>
          <a:p>
            <a:pPr indent="-342900" lvl="1" marL="914400" rtl="0" algn="l">
              <a:spcBef>
                <a:spcPts val="0"/>
              </a:spcBef>
              <a:spcAft>
                <a:spcPts val="0"/>
              </a:spcAft>
              <a:buClr>
                <a:schemeClr val="dk1"/>
              </a:buClr>
              <a:buSzPts val="1800"/>
              <a:buFont typeface="Comic Sans MS"/>
              <a:buChar char="○"/>
            </a:pPr>
            <a:r>
              <a:rPr lang="ko" sz="1800">
                <a:solidFill>
                  <a:schemeClr val="dk1"/>
                </a:solidFill>
                <a:latin typeface="Comic Sans MS"/>
                <a:ea typeface="Comic Sans MS"/>
                <a:cs typeface="Comic Sans MS"/>
                <a:sym typeface="Comic Sans MS"/>
              </a:rPr>
              <a:t>Class A: </a:t>
            </a:r>
            <a:endParaRPr sz="1800">
              <a:solidFill>
                <a:schemeClr val="dk1"/>
              </a:solidFill>
              <a:latin typeface="Comic Sans MS"/>
              <a:ea typeface="Comic Sans MS"/>
              <a:cs typeface="Comic Sans MS"/>
              <a:sym typeface="Comic Sans MS"/>
            </a:endParaRPr>
          </a:p>
          <a:p>
            <a:pPr indent="-342900" lvl="2" marL="1371600" rtl="0" algn="l">
              <a:spcBef>
                <a:spcPts val="0"/>
              </a:spcBef>
              <a:spcAft>
                <a:spcPts val="0"/>
              </a:spcAft>
              <a:buClr>
                <a:schemeClr val="dk1"/>
              </a:buClr>
              <a:buSzPts val="1800"/>
              <a:buFont typeface="Comic Sans MS"/>
              <a:buChar char="■"/>
            </a:pPr>
            <a:r>
              <a:rPr lang="ko" sz="1800">
                <a:solidFill>
                  <a:schemeClr val="dk1"/>
                </a:solidFill>
                <a:latin typeface="Comic Sans MS"/>
                <a:ea typeface="Comic Sans MS"/>
                <a:cs typeface="Comic Sans MS"/>
                <a:sym typeface="Comic Sans MS"/>
              </a:rPr>
              <a:t>“God bless, Wow, Perfect confidence, Oh, Happy, etc” </a:t>
            </a:r>
            <a:endParaRPr sz="1800">
              <a:solidFill>
                <a:schemeClr val="dk1"/>
              </a:solidFill>
              <a:latin typeface="Comic Sans MS"/>
              <a:ea typeface="Comic Sans MS"/>
              <a:cs typeface="Comic Sans MS"/>
              <a:sym typeface="Comic Sans MS"/>
            </a:endParaRPr>
          </a:p>
          <a:p>
            <a:pPr indent="-342900" lvl="1" marL="914400" rtl="0" algn="l">
              <a:spcBef>
                <a:spcPts val="0"/>
              </a:spcBef>
              <a:spcAft>
                <a:spcPts val="0"/>
              </a:spcAft>
              <a:buClr>
                <a:schemeClr val="dk1"/>
              </a:buClr>
              <a:buSzPts val="1800"/>
              <a:buFont typeface="Comic Sans MS"/>
              <a:buChar char="○"/>
            </a:pPr>
            <a:r>
              <a:rPr lang="ko" sz="1800">
                <a:solidFill>
                  <a:schemeClr val="dk1"/>
                </a:solidFill>
                <a:latin typeface="Comic Sans MS"/>
                <a:ea typeface="Comic Sans MS"/>
                <a:cs typeface="Comic Sans MS"/>
                <a:sym typeface="Comic Sans MS"/>
              </a:rPr>
              <a:t>Class B: </a:t>
            </a:r>
            <a:endParaRPr sz="1800">
              <a:solidFill>
                <a:schemeClr val="dk1"/>
              </a:solidFill>
              <a:latin typeface="Comic Sans MS"/>
              <a:ea typeface="Comic Sans MS"/>
              <a:cs typeface="Comic Sans MS"/>
              <a:sym typeface="Comic Sans MS"/>
            </a:endParaRPr>
          </a:p>
          <a:p>
            <a:pPr indent="-342900" lvl="2" marL="1371600" rtl="0" algn="l">
              <a:spcBef>
                <a:spcPts val="0"/>
              </a:spcBef>
              <a:spcAft>
                <a:spcPts val="0"/>
              </a:spcAft>
              <a:buClr>
                <a:schemeClr val="dk1"/>
              </a:buClr>
              <a:buSzPts val="1800"/>
              <a:buFont typeface="Comic Sans MS"/>
              <a:buChar char="■"/>
            </a:pPr>
            <a:r>
              <a:rPr lang="ko" sz="1800">
                <a:solidFill>
                  <a:schemeClr val="dk1"/>
                </a:solidFill>
                <a:latin typeface="Comic Sans MS"/>
                <a:ea typeface="Comic Sans MS"/>
                <a:cs typeface="Comic Sans MS"/>
                <a:sym typeface="Comic Sans MS"/>
              </a:rPr>
              <a:t>“Understand, Thank you for, Glad, able to, Solve, etc”</a:t>
            </a:r>
            <a:endParaRPr sz="1800">
              <a:solidFill>
                <a:schemeClr val="dk1"/>
              </a:solidFill>
              <a:latin typeface="Comic Sans MS"/>
              <a:ea typeface="Comic Sans MS"/>
              <a:cs typeface="Comic Sans MS"/>
              <a:sym typeface="Comic Sans MS"/>
            </a:endParaRPr>
          </a:p>
          <a:p>
            <a:pPr indent="0" lvl="0" marL="1371600" rtl="0" algn="l">
              <a:spcBef>
                <a:spcPts val="0"/>
              </a:spcBef>
              <a:spcAft>
                <a:spcPts val="0"/>
              </a:spcAft>
              <a:buNone/>
            </a:pPr>
            <a:r>
              <a:t/>
            </a:r>
            <a:endParaRPr sz="1100">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ko" sz="1800">
                <a:solidFill>
                  <a:schemeClr val="dk1"/>
                </a:solidFill>
                <a:latin typeface="Comic Sans MS"/>
                <a:ea typeface="Comic Sans MS"/>
                <a:cs typeface="Comic Sans MS"/>
                <a:sym typeface="Comic Sans MS"/>
              </a:rPr>
              <a:t>Negative Keyword lists</a:t>
            </a:r>
            <a:endParaRPr sz="1800">
              <a:solidFill>
                <a:schemeClr val="dk1"/>
              </a:solidFill>
              <a:latin typeface="Comic Sans MS"/>
              <a:ea typeface="Comic Sans MS"/>
              <a:cs typeface="Comic Sans MS"/>
              <a:sym typeface="Comic Sans MS"/>
            </a:endParaRPr>
          </a:p>
          <a:p>
            <a:pPr indent="-342900" lvl="1" marL="914400" rtl="0" algn="l">
              <a:spcBef>
                <a:spcPts val="0"/>
              </a:spcBef>
              <a:spcAft>
                <a:spcPts val="0"/>
              </a:spcAft>
              <a:buClr>
                <a:schemeClr val="dk1"/>
              </a:buClr>
              <a:buSzPts val="1800"/>
              <a:buFont typeface="Comic Sans MS"/>
              <a:buChar char="○"/>
            </a:pPr>
            <a:r>
              <a:rPr lang="ko" sz="1800">
                <a:solidFill>
                  <a:schemeClr val="dk1"/>
                </a:solidFill>
                <a:latin typeface="Comic Sans MS"/>
                <a:ea typeface="Comic Sans MS"/>
                <a:cs typeface="Comic Sans MS"/>
                <a:sym typeface="Comic Sans MS"/>
              </a:rPr>
              <a:t>Class C: </a:t>
            </a:r>
            <a:endParaRPr sz="1800">
              <a:solidFill>
                <a:schemeClr val="dk1"/>
              </a:solidFill>
              <a:latin typeface="Comic Sans MS"/>
              <a:ea typeface="Comic Sans MS"/>
              <a:cs typeface="Comic Sans MS"/>
              <a:sym typeface="Comic Sans MS"/>
            </a:endParaRPr>
          </a:p>
          <a:p>
            <a:pPr indent="-342900" lvl="2" marL="1371600" rtl="0" algn="l">
              <a:spcBef>
                <a:spcPts val="0"/>
              </a:spcBef>
              <a:spcAft>
                <a:spcPts val="0"/>
              </a:spcAft>
              <a:buClr>
                <a:schemeClr val="dk1"/>
              </a:buClr>
              <a:buSzPts val="1800"/>
              <a:buFont typeface="Comic Sans MS"/>
              <a:buChar char="■"/>
            </a:pPr>
            <a:r>
              <a:rPr lang="ko" sz="1800">
                <a:solidFill>
                  <a:schemeClr val="dk1"/>
                </a:solidFill>
                <a:latin typeface="Comic Sans MS"/>
                <a:ea typeface="Comic Sans MS"/>
                <a:cs typeface="Comic Sans MS"/>
                <a:sym typeface="Comic Sans MS"/>
              </a:rPr>
              <a:t>“Unfortunately, </a:t>
            </a:r>
            <a:r>
              <a:rPr lang="ko" sz="1800">
                <a:solidFill>
                  <a:schemeClr val="dk1"/>
                </a:solidFill>
                <a:latin typeface="Comic Sans MS"/>
                <a:ea typeface="Comic Sans MS"/>
                <a:cs typeface="Comic Sans MS"/>
                <a:sym typeface="Comic Sans MS"/>
              </a:rPr>
              <a:t>Difficult, unable, Worried, hard, etc” </a:t>
            </a:r>
            <a:endParaRPr sz="1800">
              <a:solidFill>
                <a:schemeClr val="dk1"/>
              </a:solidFill>
              <a:latin typeface="Comic Sans MS"/>
              <a:ea typeface="Comic Sans MS"/>
              <a:cs typeface="Comic Sans MS"/>
              <a:sym typeface="Comic Sans MS"/>
            </a:endParaRPr>
          </a:p>
          <a:p>
            <a:pPr indent="-342900" lvl="1" marL="914400" rtl="0" algn="l">
              <a:spcBef>
                <a:spcPts val="0"/>
              </a:spcBef>
              <a:spcAft>
                <a:spcPts val="0"/>
              </a:spcAft>
              <a:buClr>
                <a:schemeClr val="dk1"/>
              </a:buClr>
              <a:buSzPts val="1800"/>
              <a:buFont typeface="Comic Sans MS"/>
              <a:buChar char="○"/>
            </a:pPr>
            <a:r>
              <a:rPr lang="ko" sz="1800">
                <a:solidFill>
                  <a:schemeClr val="dk1"/>
                </a:solidFill>
                <a:latin typeface="Comic Sans MS"/>
                <a:ea typeface="Comic Sans MS"/>
                <a:cs typeface="Comic Sans MS"/>
                <a:sym typeface="Comic Sans MS"/>
              </a:rPr>
              <a:t>Class D: </a:t>
            </a:r>
            <a:endParaRPr sz="1800">
              <a:solidFill>
                <a:schemeClr val="dk1"/>
              </a:solidFill>
              <a:latin typeface="Comic Sans MS"/>
              <a:ea typeface="Comic Sans MS"/>
              <a:cs typeface="Comic Sans MS"/>
              <a:sym typeface="Comic Sans MS"/>
            </a:endParaRPr>
          </a:p>
          <a:p>
            <a:pPr indent="-342900" lvl="2" marL="1371600" rtl="0" algn="l">
              <a:spcBef>
                <a:spcPts val="0"/>
              </a:spcBef>
              <a:spcAft>
                <a:spcPts val="0"/>
              </a:spcAft>
              <a:buClr>
                <a:schemeClr val="dk1"/>
              </a:buClr>
              <a:buSzPts val="1800"/>
              <a:buChar char="■"/>
            </a:pPr>
            <a:r>
              <a:rPr lang="ko" sz="1800">
                <a:solidFill>
                  <a:schemeClr val="dk1"/>
                </a:solidFill>
                <a:latin typeface="Comic Sans MS"/>
                <a:ea typeface="Comic Sans MS"/>
                <a:cs typeface="Comic Sans MS"/>
                <a:sym typeface="Comic Sans MS"/>
              </a:rPr>
              <a:t>“Sorry, can’t, late denied, complain, etc”</a:t>
            </a:r>
            <a:r>
              <a:rPr lang="ko" sz="1800">
                <a:solidFill>
                  <a:schemeClr val="dk1"/>
                </a:solidFill>
              </a:rPr>
              <a:t> </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6" name="Shape 116"/>
        <p:cNvGrpSpPr/>
        <p:nvPr/>
      </p:nvGrpSpPr>
      <p:grpSpPr>
        <a:xfrm>
          <a:off x="0" y="0"/>
          <a:ext cx="0" cy="0"/>
          <a:chOff x="0" y="0"/>
          <a:chExt cx="0" cy="0"/>
        </a:xfrm>
      </p:grpSpPr>
      <p:sp>
        <p:nvSpPr>
          <p:cNvPr id="117" name="Google Shape;117;p17"/>
          <p:cNvSpPr/>
          <p:nvPr/>
        </p:nvSpPr>
        <p:spPr>
          <a:xfrm>
            <a:off x="0" y="0"/>
            <a:ext cx="9144000" cy="1336800"/>
          </a:xfrm>
          <a:prstGeom prst="rect">
            <a:avLst/>
          </a:prstGeom>
          <a:solidFill>
            <a:srgbClr val="E7E6E6"/>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 sz="3000">
                <a:solidFill>
                  <a:schemeClr val="lt1"/>
                </a:solidFill>
                <a:latin typeface="Comic Sans MS"/>
                <a:ea typeface="Comic Sans MS"/>
                <a:cs typeface="Comic Sans MS"/>
                <a:sym typeface="Comic Sans MS"/>
              </a:rPr>
              <a:t>Python Code</a:t>
            </a:r>
            <a:endParaRPr sz="3000">
              <a:solidFill>
                <a:schemeClr val="lt1"/>
              </a:solidFill>
              <a:latin typeface="Comic Sans MS"/>
              <a:ea typeface="Comic Sans MS"/>
              <a:cs typeface="Comic Sans MS"/>
              <a:sym typeface="Comic Sans MS"/>
            </a:endParaRPr>
          </a:p>
        </p:txBody>
      </p:sp>
      <p:pic>
        <p:nvPicPr>
          <p:cNvPr id="118" name="Google Shape;118;p17"/>
          <p:cNvPicPr preferRelativeResize="0"/>
          <p:nvPr/>
        </p:nvPicPr>
        <p:blipFill>
          <a:blip r:embed="rId3">
            <a:alphaModFix/>
          </a:blip>
          <a:stretch>
            <a:fillRect/>
          </a:stretch>
        </p:blipFill>
        <p:spPr>
          <a:xfrm>
            <a:off x="497225" y="1575400"/>
            <a:ext cx="8149548" cy="3312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2" name="Shape 122"/>
        <p:cNvGrpSpPr/>
        <p:nvPr/>
      </p:nvGrpSpPr>
      <p:grpSpPr>
        <a:xfrm>
          <a:off x="0" y="0"/>
          <a:ext cx="0" cy="0"/>
          <a:chOff x="0" y="0"/>
          <a:chExt cx="0" cy="0"/>
        </a:xfrm>
      </p:grpSpPr>
      <p:grpSp>
        <p:nvGrpSpPr>
          <p:cNvPr id="123" name="Google Shape;123;p18"/>
          <p:cNvGrpSpPr/>
          <p:nvPr/>
        </p:nvGrpSpPr>
        <p:grpSpPr>
          <a:xfrm>
            <a:off x="6087777" y="385008"/>
            <a:ext cx="2742432" cy="2771803"/>
            <a:chOff x="8307536" y="513344"/>
            <a:chExt cx="3656577" cy="3695738"/>
          </a:xfrm>
        </p:grpSpPr>
        <p:sp>
          <p:nvSpPr>
            <p:cNvPr id="124" name="Google Shape;124;p18"/>
            <p:cNvSpPr/>
            <p:nvPr/>
          </p:nvSpPr>
          <p:spPr>
            <a:xfrm rot="5400000">
              <a:off x="10712213" y="832194"/>
              <a:ext cx="1344600" cy="1159200"/>
            </a:xfrm>
            <a:prstGeom prst="triangle">
              <a:avLst>
                <a:gd fmla="val 50000"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5" name="Google Shape;125;p18"/>
            <p:cNvSpPr/>
            <p:nvPr/>
          </p:nvSpPr>
          <p:spPr>
            <a:xfrm flipH="1" rot="-5400000">
              <a:off x="9326543" y="606044"/>
              <a:ext cx="1344600" cy="1159200"/>
            </a:xfrm>
            <a:prstGeom prst="triangle">
              <a:avLst>
                <a:gd fmla="val 50000"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6" name="Google Shape;126;p18"/>
            <p:cNvSpPr/>
            <p:nvPr/>
          </p:nvSpPr>
          <p:spPr>
            <a:xfrm rot="5400000">
              <a:off x="9574278" y="1657300"/>
              <a:ext cx="1344600" cy="1159200"/>
            </a:xfrm>
            <a:prstGeom prst="triangle">
              <a:avLst>
                <a:gd fmla="val 50000" name="adj"/>
              </a:avLst>
            </a:prstGeom>
            <a:solidFill>
              <a:schemeClr val="accent3"/>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7" name="Google Shape;127;p18"/>
            <p:cNvSpPr/>
            <p:nvPr/>
          </p:nvSpPr>
          <p:spPr>
            <a:xfrm rot="-5400000">
              <a:off x="9812641" y="2403183"/>
              <a:ext cx="1344600" cy="1159200"/>
            </a:xfrm>
            <a:prstGeom prst="triangle">
              <a:avLst>
                <a:gd fmla="val 50000"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8" name="Google Shape;128;p18"/>
            <p:cNvSpPr/>
            <p:nvPr/>
          </p:nvSpPr>
          <p:spPr>
            <a:xfrm flipH="1" rot="5400000">
              <a:off x="9233062" y="2957181"/>
              <a:ext cx="1344600" cy="1159200"/>
            </a:xfrm>
            <a:prstGeom prst="triangle">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9" name="Google Shape;129;p18"/>
            <p:cNvSpPr/>
            <p:nvPr/>
          </p:nvSpPr>
          <p:spPr>
            <a:xfrm rot="-5400000">
              <a:off x="8214836" y="1555522"/>
              <a:ext cx="1344600" cy="1159200"/>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30" name="Google Shape;130;p18"/>
          <p:cNvSpPr/>
          <p:nvPr/>
        </p:nvSpPr>
        <p:spPr>
          <a:xfrm>
            <a:off x="340625" y="2588775"/>
            <a:ext cx="1856400" cy="421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8"/>
          <p:cNvGrpSpPr/>
          <p:nvPr/>
        </p:nvGrpSpPr>
        <p:grpSpPr>
          <a:xfrm>
            <a:off x="275570" y="1658438"/>
            <a:ext cx="4010605" cy="1360600"/>
            <a:chOff x="367427" y="1728414"/>
            <a:chExt cx="5347473" cy="1814133"/>
          </a:xfrm>
        </p:grpSpPr>
        <p:sp>
          <p:nvSpPr>
            <p:cNvPr id="132" name="Google Shape;132;p18"/>
            <p:cNvSpPr txBox="1"/>
            <p:nvPr/>
          </p:nvSpPr>
          <p:spPr>
            <a:xfrm>
              <a:off x="389458" y="2957547"/>
              <a:ext cx="5303400" cy="585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400">
                  <a:solidFill>
                    <a:schemeClr val="dk1"/>
                  </a:solidFill>
                  <a:latin typeface="Comic Sans MS"/>
                  <a:ea typeface="Comic Sans MS"/>
                  <a:cs typeface="Comic Sans MS"/>
                  <a:sym typeface="Comic Sans MS"/>
                </a:rPr>
                <a:t>Visualization of Analysis</a:t>
              </a:r>
              <a:endParaRPr b="1" sz="4400">
                <a:solidFill>
                  <a:schemeClr val="dk1"/>
                </a:solidFill>
                <a:latin typeface="Comic Sans MS"/>
                <a:ea typeface="Comic Sans MS"/>
                <a:cs typeface="Comic Sans MS"/>
                <a:sym typeface="Comic Sans MS"/>
              </a:endParaRPr>
            </a:p>
          </p:txBody>
        </p:sp>
        <p:sp>
          <p:nvSpPr>
            <p:cNvPr id="133" name="Google Shape;133;p18"/>
            <p:cNvSpPr txBox="1"/>
            <p:nvPr/>
          </p:nvSpPr>
          <p:spPr>
            <a:xfrm>
              <a:off x="367427" y="1728414"/>
              <a:ext cx="4027500" cy="1323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6000">
                  <a:solidFill>
                    <a:srgbClr val="8CCDCD"/>
                  </a:solidFill>
                  <a:latin typeface="Comic Sans MS"/>
                  <a:ea typeface="Comic Sans MS"/>
                  <a:cs typeface="Comic Sans MS"/>
                  <a:sym typeface="Comic Sans MS"/>
                </a:rPr>
                <a:t>Part </a:t>
              </a:r>
              <a:r>
                <a:rPr b="1" lang="ko" sz="6000">
                  <a:solidFill>
                    <a:srgbClr val="8CCDCD"/>
                  </a:solidFill>
                  <a:latin typeface="Comic Sans MS"/>
                  <a:ea typeface="Comic Sans MS"/>
                  <a:cs typeface="Comic Sans MS"/>
                  <a:sym typeface="Comic Sans MS"/>
                </a:rPr>
                <a:t>2</a:t>
              </a:r>
              <a:endParaRPr b="1" sz="6000">
                <a:solidFill>
                  <a:srgbClr val="8CCDCD"/>
                </a:solidFill>
                <a:latin typeface="Comic Sans MS"/>
                <a:ea typeface="Comic Sans MS"/>
                <a:cs typeface="Comic Sans MS"/>
                <a:sym typeface="Comic Sans MS"/>
              </a:endParaRPr>
            </a:p>
          </p:txBody>
        </p:sp>
        <p:cxnSp>
          <p:nvCxnSpPr>
            <p:cNvPr id="134" name="Google Shape;134;p18"/>
            <p:cNvCxnSpPr/>
            <p:nvPr/>
          </p:nvCxnSpPr>
          <p:spPr>
            <a:xfrm>
              <a:off x="635000" y="2946400"/>
              <a:ext cx="5079900" cy="0"/>
            </a:xfrm>
            <a:prstGeom prst="straightConnector1">
              <a:avLst/>
            </a:prstGeom>
            <a:noFill/>
            <a:ln cap="flat" cmpd="sng" w="9525">
              <a:solidFill>
                <a:schemeClr val="accent1"/>
              </a:solidFill>
              <a:prstDash val="solid"/>
              <a:miter lim="800000"/>
              <a:headEnd len="sm" w="sm" type="none"/>
              <a:tailEnd len="sm" w="sm" type="none"/>
            </a:ln>
          </p:spPr>
        </p:cxnSp>
      </p:grpSp>
      <p:pic>
        <p:nvPicPr>
          <p:cNvPr id="135" name="Google Shape;135;p18"/>
          <p:cNvPicPr preferRelativeResize="0"/>
          <p:nvPr/>
        </p:nvPicPr>
        <p:blipFill>
          <a:blip r:embed="rId3">
            <a:alphaModFix/>
          </a:blip>
          <a:stretch>
            <a:fillRect/>
          </a:stretch>
        </p:blipFill>
        <p:spPr>
          <a:xfrm>
            <a:off x="7953376" y="4032150"/>
            <a:ext cx="1190625" cy="1108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p:nvPr/>
        </p:nvSpPr>
        <p:spPr>
          <a:xfrm>
            <a:off x="0" y="0"/>
            <a:ext cx="9144000" cy="1336800"/>
          </a:xfrm>
          <a:prstGeom prst="rect">
            <a:avLst/>
          </a:prstGeom>
          <a:solidFill>
            <a:srgbClr val="E7E6E6"/>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 sz="3000">
                <a:solidFill>
                  <a:schemeClr val="lt1"/>
                </a:solidFill>
              </a:rPr>
              <a:t>N</a:t>
            </a:r>
            <a:r>
              <a:rPr lang="ko" sz="3000">
                <a:solidFill>
                  <a:schemeClr val="lt1"/>
                </a:solidFill>
                <a:latin typeface="Comic Sans MS"/>
                <a:ea typeface="Comic Sans MS"/>
                <a:cs typeface="Comic Sans MS"/>
                <a:sym typeface="Comic Sans MS"/>
              </a:rPr>
              <a:t>umber of Keyword Used in Conversation</a:t>
            </a:r>
            <a:endParaRPr sz="1800">
              <a:solidFill>
                <a:schemeClr val="lt1"/>
              </a:solidFill>
              <a:latin typeface="Comic Sans MS"/>
              <a:ea typeface="Comic Sans MS"/>
              <a:cs typeface="Comic Sans MS"/>
              <a:sym typeface="Comic Sans MS"/>
            </a:endParaRPr>
          </a:p>
        </p:txBody>
      </p:sp>
      <p:pic>
        <p:nvPicPr>
          <p:cNvPr id="141" name="Google Shape;141;p19"/>
          <p:cNvPicPr preferRelativeResize="0"/>
          <p:nvPr/>
        </p:nvPicPr>
        <p:blipFill>
          <a:blip r:embed="rId3">
            <a:alphaModFix/>
          </a:blip>
          <a:stretch>
            <a:fillRect/>
          </a:stretch>
        </p:blipFill>
        <p:spPr>
          <a:xfrm>
            <a:off x="565225" y="1683100"/>
            <a:ext cx="8076351" cy="3192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p:nvPr/>
        </p:nvSpPr>
        <p:spPr>
          <a:xfrm>
            <a:off x="5356400" y="459850"/>
            <a:ext cx="2367300" cy="425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0" y="0"/>
            <a:ext cx="9144000" cy="1336800"/>
          </a:xfrm>
          <a:prstGeom prst="rect">
            <a:avLst/>
          </a:prstGeom>
          <a:solidFill>
            <a:srgbClr val="E7E6E6"/>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 sz="3000">
                <a:solidFill>
                  <a:schemeClr val="lt1"/>
                </a:solidFill>
                <a:latin typeface="Comic Sans MS"/>
                <a:ea typeface="Comic Sans MS"/>
                <a:cs typeface="Comic Sans MS"/>
                <a:sym typeface="Comic Sans MS"/>
              </a:rPr>
              <a:t>Conversational Grade Distribution</a:t>
            </a:r>
            <a:endParaRPr sz="1800">
              <a:solidFill>
                <a:schemeClr val="lt1"/>
              </a:solidFill>
              <a:latin typeface="Comic Sans MS"/>
              <a:ea typeface="Comic Sans MS"/>
              <a:cs typeface="Comic Sans MS"/>
              <a:sym typeface="Comic Sans MS"/>
            </a:endParaRPr>
          </a:p>
        </p:txBody>
      </p:sp>
      <p:pic>
        <p:nvPicPr>
          <p:cNvPr id="148" name="Google Shape;148;p20"/>
          <p:cNvPicPr preferRelativeResize="0"/>
          <p:nvPr/>
        </p:nvPicPr>
        <p:blipFill>
          <a:blip r:embed="rId3">
            <a:alphaModFix/>
          </a:blip>
          <a:stretch>
            <a:fillRect/>
          </a:stretch>
        </p:blipFill>
        <p:spPr>
          <a:xfrm>
            <a:off x="612188" y="1558350"/>
            <a:ext cx="7919625" cy="333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2" name="Shape 152"/>
        <p:cNvGrpSpPr/>
        <p:nvPr/>
      </p:nvGrpSpPr>
      <p:grpSpPr>
        <a:xfrm>
          <a:off x="0" y="0"/>
          <a:ext cx="0" cy="0"/>
          <a:chOff x="0" y="0"/>
          <a:chExt cx="0" cy="0"/>
        </a:xfrm>
      </p:grpSpPr>
      <p:grpSp>
        <p:nvGrpSpPr>
          <p:cNvPr id="153" name="Google Shape;153;p21"/>
          <p:cNvGrpSpPr/>
          <p:nvPr/>
        </p:nvGrpSpPr>
        <p:grpSpPr>
          <a:xfrm>
            <a:off x="6087777" y="385008"/>
            <a:ext cx="2742432" cy="2771803"/>
            <a:chOff x="8307536" y="513344"/>
            <a:chExt cx="3656577" cy="3695738"/>
          </a:xfrm>
        </p:grpSpPr>
        <p:sp>
          <p:nvSpPr>
            <p:cNvPr id="154" name="Google Shape;154;p21"/>
            <p:cNvSpPr/>
            <p:nvPr/>
          </p:nvSpPr>
          <p:spPr>
            <a:xfrm rot="5400000">
              <a:off x="10712213" y="832194"/>
              <a:ext cx="1344600" cy="1159200"/>
            </a:xfrm>
            <a:prstGeom prst="triangle">
              <a:avLst>
                <a:gd fmla="val 50000"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5" name="Google Shape;155;p21"/>
            <p:cNvSpPr/>
            <p:nvPr/>
          </p:nvSpPr>
          <p:spPr>
            <a:xfrm flipH="1" rot="-5400000">
              <a:off x="9326543" y="606044"/>
              <a:ext cx="1344600" cy="1159200"/>
            </a:xfrm>
            <a:prstGeom prst="triangle">
              <a:avLst>
                <a:gd fmla="val 50000"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6" name="Google Shape;156;p21"/>
            <p:cNvSpPr/>
            <p:nvPr/>
          </p:nvSpPr>
          <p:spPr>
            <a:xfrm rot="5400000">
              <a:off x="9574278" y="1657300"/>
              <a:ext cx="1344600" cy="1159200"/>
            </a:xfrm>
            <a:prstGeom prst="triangle">
              <a:avLst>
                <a:gd fmla="val 50000" name="adj"/>
              </a:avLst>
            </a:prstGeom>
            <a:solidFill>
              <a:schemeClr val="accent3"/>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7" name="Google Shape;157;p21"/>
            <p:cNvSpPr/>
            <p:nvPr/>
          </p:nvSpPr>
          <p:spPr>
            <a:xfrm rot="-5400000">
              <a:off x="9812641" y="2403183"/>
              <a:ext cx="1344600" cy="1159200"/>
            </a:xfrm>
            <a:prstGeom prst="triangle">
              <a:avLst>
                <a:gd fmla="val 50000"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8" name="Google Shape;158;p21"/>
            <p:cNvSpPr/>
            <p:nvPr/>
          </p:nvSpPr>
          <p:spPr>
            <a:xfrm flipH="1" rot="5400000">
              <a:off x="9233062" y="2957181"/>
              <a:ext cx="1344600" cy="1159200"/>
            </a:xfrm>
            <a:prstGeom prst="triangle">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9" name="Google Shape;159;p21"/>
            <p:cNvSpPr/>
            <p:nvPr/>
          </p:nvSpPr>
          <p:spPr>
            <a:xfrm rot="-5400000">
              <a:off x="8214836" y="1555522"/>
              <a:ext cx="1344600" cy="1159200"/>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60" name="Google Shape;160;p21"/>
          <p:cNvSpPr/>
          <p:nvPr/>
        </p:nvSpPr>
        <p:spPr>
          <a:xfrm>
            <a:off x="332125" y="2605825"/>
            <a:ext cx="1038900" cy="400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1"/>
          <p:cNvGrpSpPr/>
          <p:nvPr/>
        </p:nvGrpSpPr>
        <p:grpSpPr>
          <a:xfrm>
            <a:off x="275570" y="1658438"/>
            <a:ext cx="5353657" cy="1708325"/>
            <a:chOff x="367427" y="1728414"/>
            <a:chExt cx="7138209" cy="2277767"/>
          </a:xfrm>
        </p:grpSpPr>
        <p:sp>
          <p:nvSpPr>
            <p:cNvPr id="162" name="Google Shape;162;p21"/>
            <p:cNvSpPr txBox="1"/>
            <p:nvPr/>
          </p:nvSpPr>
          <p:spPr>
            <a:xfrm>
              <a:off x="367436" y="2928881"/>
              <a:ext cx="7138200" cy="1077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400">
                  <a:solidFill>
                    <a:schemeClr val="dk1"/>
                  </a:solidFill>
                  <a:latin typeface="Comic Sans MS"/>
                  <a:ea typeface="Comic Sans MS"/>
                  <a:cs typeface="Comic Sans MS"/>
                  <a:sym typeface="Comic Sans MS"/>
                </a:rPr>
                <a:t>Finding Common factor of specific  distribution of client</a:t>
              </a:r>
              <a:endParaRPr b="1" sz="4400">
                <a:solidFill>
                  <a:schemeClr val="dk1"/>
                </a:solidFill>
                <a:latin typeface="Comic Sans MS"/>
                <a:ea typeface="Comic Sans MS"/>
                <a:cs typeface="Comic Sans MS"/>
                <a:sym typeface="Comic Sans MS"/>
              </a:endParaRPr>
            </a:p>
          </p:txBody>
        </p:sp>
        <p:sp>
          <p:nvSpPr>
            <p:cNvPr id="163" name="Google Shape;163;p21"/>
            <p:cNvSpPr txBox="1"/>
            <p:nvPr/>
          </p:nvSpPr>
          <p:spPr>
            <a:xfrm>
              <a:off x="367427" y="1728414"/>
              <a:ext cx="4027500" cy="1323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6000">
                  <a:solidFill>
                    <a:srgbClr val="8CCDCD"/>
                  </a:solidFill>
                  <a:latin typeface="Comic Sans MS"/>
                  <a:ea typeface="Comic Sans MS"/>
                  <a:cs typeface="Comic Sans MS"/>
                  <a:sym typeface="Comic Sans MS"/>
                </a:rPr>
                <a:t>Part </a:t>
              </a:r>
              <a:r>
                <a:rPr b="1" lang="ko" sz="6000">
                  <a:solidFill>
                    <a:srgbClr val="8CCDCD"/>
                  </a:solidFill>
                  <a:latin typeface="Comic Sans MS"/>
                  <a:ea typeface="Comic Sans MS"/>
                  <a:cs typeface="Comic Sans MS"/>
                  <a:sym typeface="Comic Sans MS"/>
                </a:rPr>
                <a:t>3</a:t>
              </a:r>
              <a:endParaRPr b="1" sz="6000">
                <a:solidFill>
                  <a:srgbClr val="8CCDCD"/>
                </a:solidFill>
                <a:latin typeface="Comic Sans MS"/>
                <a:ea typeface="Comic Sans MS"/>
                <a:cs typeface="Comic Sans MS"/>
                <a:sym typeface="Comic Sans MS"/>
              </a:endParaRPr>
            </a:p>
          </p:txBody>
        </p:sp>
        <p:cxnSp>
          <p:nvCxnSpPr>
            <p:cNvPr id="164" name="Google Shape;164;p21"/>
            <p:cNvCxnSpPr/>
            <p:nvPr/>
          </p:nvCxnSpPr>
          <p:spPr>
            <a:xfrm>
              <a:off x="635000" y="2946400"/>
              <a:ext cx="5079900" cy="0"/>
            </a:xfrm>
            <a:prstGeom prst="straightConnector1">
              <a:avLst/>
            </a:prstGeom>
            <a:noFill/>
            <a:ln cap="flat" cmpd="sng" w="9525">
              <a:solidFill>
                <a:schemeClr val="accent1"/>
              </a:solidFill>
              <a:prstDash val="solid"/>
              <a:miter lim="800000"/>
              <a:headEnd len="sm" w="sm" type="none"/>
              <a:tailEnd len="sm" w="sm" type="none"/>
            </a:ln>
          </p:spPr>
        </p:cxnSp>
      </p:grpSp>
      <p:pic>
        <p:nvPicPr>
          <p:cNvPr id="165" name="Google Shape;165;p21"/>
          <p:cNvPicPr preferRelativeResize="0"/>
          <p:nvPr/>
        </p:nvPicPr>
        <p:blipFill>
          <a:blip r:embed="rId3">
            <a:alphaModFix/>
          </a:blip>
          <a:stretch>
            <a:fillRect/>
          </a:stretch>
        </p:blipFill>
        <p:spPr>
          <a:xfrm>
            <a:off x="7953376" y="4032150"/>
            <a:ext cx="1190625" cy="1108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